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2" r:id="rId16"/>
    <p:sldId id="273" r:id="rId17"/>
    <p:sldId id="286" r:id="rId18"/>
    <p:sldId id="287" r:id="rId19"/>
    <p:sldId id="288" r:id="rId20"/>
    <p:sldId id="283" r:id="rId21"/>
    <p:sldId id="284" r:id="rId22"/>
    <p:sldId id="285" r:id="rId23"/>
    <p:sldId id="282" r:id="rId24"/>
    <p:sldId id="278" r:id="rId25"/>
    <p:sldId id="334" r:id="rId26"/>
    <p:sldId id="279" r:id="rId27"/>
    <p:sldId id="280" r:id="rId28"/>
    <p:sldId id="335" r:id="rId29"/>
  </p:sldIdLst>
  <p:sldSz cx="18288000" cy="10287000"/>
  <p:notesSz cx="6858000" cy="9144000"/>
  <p:embeddedFontLst>
    <p:embeddedFont>
      <p:font typeface="Codec Pro ExtraBold" panose="020B0604020202020204" charset="0"/>
      <p:regular r:id="rId30"/>
    </p:embeddedFont>
    <p:embeddedFont>
      <p:font typeface="Comic Sans MS" panose="030F0702030302020204" pitchFamily="66" charset="0"/>
      <p:regular r:id="rId31"/>
      <p:bold r:id="rId32"/>
      <p:italic r:id="rId33"/>
      <p:boldItalic r:id="rId34"/>
    </p:embeddedFont>
    <p:embeddedFont>
      <p:font typeface="Open Sauce" panose="020B0604020202020204" charset="0"/>
      <p:regular r:id="rId35"/>
    </p:embeddedFont>
    <p:embeddedFont>
      <p:font typeface="Open Sauce Bold" panose="020B0604020202020204" charset="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7" autoAdjust="0"/>
    <p:restoredTop sz="94670" autoAdjust="0"/>
  </p:normalViewPr>
  <p:slideViewPr>
    <p:cSldViewPr>
      <p:cViewPr varScale="1">
        <p:scale>
          <a:sx n="52" d="100"/>
          <a:sy n="52" d="100"/>
        </p:scale>
        <p:origin x="29" y="23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12AE90-E06C-4098-AA3D-81C5B2BBBC95}" type="doc">
      <dgm:prSet loTypeId="urn:microsoft.com/office/officeart/2005/8/layout/default" loCatId="list" qsTypeId="urn:microsoft.com/office/officeart/2005/8/quickstyle/3d1" qsCatId="3D" csTypeId="urn:microsoft.com/office/officeart/2005/8/colors/accent1_3" csCatId="accent1" phldr="1"/>
      <dgm:spPr/>
      <dgm:t>
        <a:bodyPr/>
        <a:lstStyle/>
        <a:p>
          <a:endParaRPr lang="es-CO"/>
        </a:p>
      </dgm:t>
    </dgm:pt>
    <dgm:pt modelId="{1BDAB2B8-DD1F-4F34-80AA-7078228AA5B6}">
      <dgm:prSet phldrT="[Texto]" custT="1"/>
      <dgm:spPr/>
      <dgm:t>
        <a:bodyPr/>
        <a:lstStyle/>
        <a:p>
          <a:r>
            <a:rPr lang="es-CO" sz="3600" b="1">
              <a:effectLst>
                <a:outerShdw blurRad="38100" dist="38100" dir="2700000" algn="tl">
                  <a:srgbClr val="000000">
                    <a:alpha val="43137"/>
                  </a:srgbClr>
                </a:outerShdw>
              </a:effectLst>
              <a:latin typeface="Comic Sans MS" panose="030F0702030302020204" pitchFamily="66" charset="0"/>
              <a:ea typeface="Open Sauce Bold"/>
              <a:cs typeface="Open Sauce Bold"/>
              <a:sym typeface="Open Sauce Bold"/>
            </a:rPr>
            <a:t>Fomentar la cultura del autocuidado.</a:t>
          </a:r>
          <a:endParaRPr lang="es-CO" sz="3600" b="1" dirty="0">
            <a:effectLst>
              <a:outerShdw blurRad="38100" dist="38100" dir="2700000" algn="tl">
                <a:srgbClr val="000000">
                  <a:alpha val="43137"/>
                </a:srgbClr>
              </a:outerShdw>
            </a:effectLst>
            <a:latin typeface="Comic Sans MS" panose="030F0702030302020204" pitchFamily="66" charset="0"/>
          </a:endParaRPr>
        </a:p>
      </dgm:t>
    </dgm:pt>
    <dgm:pt modelId="{7DF741CE-6112-46C9-AE5F-4E1136A13D88}" type="parTrans" cxnId="{DFEF78FA-E633-4C59-9716-EC279D1A89CC}">
      <dgm:prSet/>
      <dgm:spPr/>
      <dgm:t>
        <a:bodyPr/>
        <a:lstStyle/>
        <a:p>
          <a:endParaRPr lang="es-CO" sz="2400" b="1">
            <a:solidFill>
              <a:schemeClr val="bg1"/>
            </a:solidFill>
            <a:effectLst>
              <a:outerShdw blurRad="38100" dist="38100" dir="2700000" algn="tl">
                <a:srgbClr val="000000">
                  <a:alpha val="43137"/>
                </a:srgbClr>
              </a:outerShdw>
            </a:effectLst>
            <a:latin typeface="Comic Sans MS" panose="030F0702030302020204" pitchFamily="66" charset="0"/>
          </a:endParaRPr>
        </a:p>
      </dgm:t>
    </dgm:pt>
    <dgm:pt modelId="{781568F3-2158-423A-BCBE-E3FE7523F7BC}" type="sibTrans" cxnId="{DFEF78FA-E633-4C59-9716-EC279D1A89CC}">
      <dgm:prSet/>
      <dgm:spPr/>
      <dgm:t>
        <a:bodyPr/>
        <a:lstStyle/>
        <a:p>
          <a:endParaRPr lang="es-CO" sz="2400" b="1">
            <a:solidFill>
              <a:schemeClr val="bg1"/>
            </a:solidFill>
            <a:effectLst>
              <a:outerShdw blurRad="38100" dist="38100" dir="2700000" algn="tl">
                <a:srgbClr val="000000">
                  <a:alpha val="43137"/>
                </a:srgbClr>
              </a:outerShdw>
            </a:effectLst>
            <a:latin typeface="Comic Sans MS" panose="030F0702030302020204" pitchFamily="66" charset="0"/>
          </a:endParaRPr>
        </a:p>
      </dgm:t>
    </dgm:pt>
    <dgm:pt modelId="{01365C25-7260-4B0C-8964-CA348907685C}">
      <dgm:prSet phldrT="[Texto]" custT="1"/>
      <dgm:spPr/>
      <dgm:t>
        <a:bodyPr/>
        <a:lstStyle/>
        <a:p>
          <a:r>
            <a:rPr lang="es-CO" sz="3600" b="1">
              <a:effectLst>
                <a:outerShdw blurRad="38100" dist="38100" dir="2700000" algn="tl">
                  <a:srgbClr val="000000">
                    <a:alpha val="43137"/>
                  </a:srgbClr>
                </a:outerShdw>
              </a:effectLst>
              <a:latin typeface="Comic Sans MS" panose="030F0702030302020204" pitchFamily="66" charset="0"/>
              <a:sym typeface="Open Sauce Bold"/>
            </a:rPr>
            <a:t>Minimizar riesgos de accidentes laborales y enfermedad profesional.</a:t>
          </a:r>
          <a:endParaRPr lang="es-CO" sz="3600" b="1" dirty="0">
            <a:effectLst>
              <a:outerShdw blurRad="38100" dist="38100" dir="2700000" algn="tl">
                <a:srgbClr val="000000">
                  <a:alpha val="43137"/>
                </a:srgbClr>
              </a:outerShdw>
            </a:effectLst>
            <a:latin typeface="Comic Sans MS" panose="030F0702030302020204" pitchFamily="66" charset="0"/>
          </a:endParaRPr>
        </a:p>
      </dgm:t>
    </dgm:pt>
    <dgm:pt modelId="{225FBED8-6D59-4844-BF7A-83927503A36E}" type="parTrans" cxnId="{250258D3-9428-4497-9C85-0B2A47AB42EE}">
      <dgm:prSet/>
      <dgm:spPr/>
      <dgm:t>
        <a:bodyPr/>
        <a:lstStyle/>
        <a:p>
          <a:endParaRPr lang="es-CO" sz="2400" b="1">
            <a:solidFill>
              <a:schemeClr val="bg1"/>
            </a:solidFill>
            <a:effectLst>
              <a:outerShdw blurRad="38100" dist="38100" dir="2700000" algn="tl">
                <a:srgbClr val="000000">
                  <a:alpha val="43137"/>
                </a:srgbClr>
              </a:outerShdw>
            </a:effectLst>
            <a:latin typeface="Comic Sans MS" panose="030F0702030302020204" pitchFamily="66" charset="0"/>
          </a:endParaRPr>
        </a:p>
      </dgm:t>
    </dgm:pt>
    <dgm:pt modelId="{02B2E302-C62C-4CC7-99DF-C61D67F30021}" type="sibTrans" cxnId="{250258D3-9428-4497-9C85-0B2A47AB42EE}">
      <dgm:prSet/>
      <dgm:spPr/>
      <dgm:t>
        <a:bodyPr/>
        <a:lstStyle/>
        <a:p>
          <a:endParaRPr lang="es-CO" sz="2400" b="1">
            <a:solidFill>
              <a:schemeClr val="bg1"/>
            </a:solidFill>
            <a:effectLst>
              <a:outerShdw blurRad="38100" dist="38100" dir="2700000" algn="tl">
                <a:srgbClr val="000000">
                  <a:alpha val="43137"/>
                </a:srgbClr>
              </a:outerShdw>
            </a:effectLst>
            <a:latin typeface="Comic Sans MS" panose="030F0702030302020204" pitchFamily="66" charset="0"/>
          </a:endParaRPr>
        </a:p>
      </dgm:t>
    </dgm:pt>
    <dgm:pt modelId="{B5010D9E-5E2E-4BF0-A84F-0C682DEDCA7E}">
      <dgm:prSet phldrT="[Texto]" custT="1"/>
      <dgm:spPr/>
      <dgm:t>
        <a:bodyPr/>
        <a:lstStyle/>
        <a:p>
          <a:r>
            <a:rPr lang="es-CO" sz="3600" b="1">
              <a:effectLst>
                <a:outerShdw blurRad="38100" dist="38100" dir="2700000" algn="tl">
                  <a:srgbClr val="000000">
                    <a:alpha val="43137"/>
                  </a:srgbClr>
                </a:outerShdw>
              </a:effectLst>
              <a:latin typeface="Comic Sans MS" panose="030F0702030302020204" pitchFamily="66" charset="0"/>
              <a:sym typeface="Open Sauce Bold"/>
            </a:rPr>
            <a:t>Cumplir la normatividad vigente</a:t>
          </a:r>
          <a:endParaRPr lang="es-CO" sz="3600" b="1" dirty="0">
            <a:effectLst>
              <a:outerShdw blurRad="38100" dist="38100" dir="2700000" algn="tl">
                <a:srgbClr val="000000">
                  <a:alpha val="43137"/>
                </a:srgbClr>
              </a:outerShdw>
            </a:effectLst>
            <a:latin typeface="Comic Sans MS" panose="030F0702030302020204" pitchFamily="66" charset="0"/>
          </a:endParaRPr>
        </a:p>
      </dgm:t>
    </dgm:pt>
    <dgm:pt modelId="{F7F9D021-B097-4036-A9F4-3C90D12393C2}" type="parTrans" cxnId="{59DF1BDF-6832-4CB3-B72D-F3C7A624AD1B}">
      <dgm:prSet/>
      <dgm:spPr/>
      <dgm:t>
        <a:bodyPr/>
        <a:lstStyle/>
        <a:p>
          <a:endParaRPr lang="es-CO" sz="2400" b="1">
            <a:solidFill>
              <a:schemeClr val="bg1"/>
            </a:solidFill>
            <a:effectLst>
              <a:outerShdw blurRad="38100" dist="38100" dir="2700000" algn="tl">
                <a:srgbClr val="000000">
                  <a:alpha val="43137"/>
                </a:srgbClr>
              </a:outerShdw>
            </a:effectLst>
            <a:latin typeface="Comic Sans MS" panose="030F0702030302020204" pitchFamily="66" charset="0"/>
          </a:endParaRPr>
        </a:p>
      </dgm:t>
    </dgm:pt>
    <dgm:pt modelId="{FEB21DFC-2B73-4E8C-9197-0E48DE2389A3}" type="sibTrans" cxnId="{59DF1BDF-6832-4CB3-B72D-F3C7A624AD1B}">
      <dgm:prSet/>
      <dgm:spPr/>
      <dgm:t>
        <a:bodyPr/>
        <a:lstStyle/>
        <a:p>
          <a:endParaRPr lang="es-CO" sz="2400" b="1">
            <a:solidFill>
              <a:schemeClr val="bg1"/>
            </a:solidFill>
            <a:effectLst>
              <a:outerShdw blurRad="38100" dist="38100" dir="2700000" algn="tl">
                <a:srgbClr val="000000">
                  <a:alpha val="43137"/>
                </a:srgbClr>
              </a:outerShdw>
            </a:effectLst>
            <a:latin typeface="Comic Sans MS" panose="030F0702030302020204" pitchFamily="66" charset="0"/>
          </a:endParaRPr>
        </a:p>
      </dgm:t>
    </dgm:pt>
    <dgm:pt modelId="{B8DE23AC-9099-42F3-A25B-A2667EFB8DAA}">
      <dgm:prSet phldrT="[Texto]" custT="1"/>
      <dgm:spPr/>
      <dgm:t>
        <a:bodyPr/>
        <a:lstStyle/>
        <a:p>
          <a:r>
            <a:rPr lang="es-CO" sz="3600" b="1">
              <a:effectLst>
                <a:outerShdw blurRad="38100" dist="38100" dir="2700000" algn="tl">
                  <a:srgbClr val="000000">
                    <a:alpha val="43137"/>
                  </a:srgbClr>
                </a:outerShdw>
              </a:effectLst>
              <a:latin typeface="Comic Sans MS" panose="030F0702030302020204" pitchFamily="66" charset="0"/>
              <a:sym typeface="Open Sauce Bold"/>
            </a:rPr>
            <a:t>Incentivar el trabajo en equipo </a:t>
          </a:r>
          <a:endParaRPr lang="es-CO" sz="3600" b="1" dirty="0">
            <a:effectLst>
              <a:outerShdw blurRad="38100" dist="38100" dir="2700000" algn="tl">
                <a:srgbClr val="000000">
                  <a:alpha val="43137"/>
                </a:srgbClr>
              </a:outerShdw>
            </a:effectLst>
            <a:latin typeface="Comic Sans MS" panose="030F0702030302020204" pitchFamily="66" charset="0"/>
          </a:endParaRPr>
        </a:p>
      </dgm:t>
    </dgm:pt>
    <dgm:pt modelId="{6FECAAAC-3888-470E-944D-A0EDCC6AC327}" type="parTrans" cxnId="{29A87F2B-6D14-4806-96AE-B1E33BACF4D3}">
      <dgm:prSet/>
      <dgm:spPr/>
      <dgm:t>
        <a:bodyPr/>
        <a:lstStyle/>
        <a:p>
          <a:endParaRPr lang="es-CO" sz="2400" b="1">
            <a:solidFill>
              <a:schemeClr val="bg1"/>
            </a:solidFill>
            <a:effectLst>
              <a:outerShdw blurRad="38100" dist="38100" dir="2700000" algn="tl">
                <a:srgbClr val="000000">
                  <a:alpha val="43137"/>
                </a:srgbClr>
              </a:outerShdw>
            </a:effectLst>
            <a:latin typeface="Comic Sans MS" panose="030F0702030302020204" pitchFamily="66" charset="0"/>
          </a:endParaRPr>
        </a:p>
      </dgm:t>
    </dgm:pt>
    <dgm:pt modelId="{282A814C-1592-4CEB-9451-7E199F0A6B43}" type="sibTrans" cxnId="{29A87F2B-6D14-4806-96AE-B1E33BACF4D3}">
      <dgm:prSet/>
      <dgm:spPr/>
      <dgm:t>
        <a:bodyPr/>
        <a:lstStyle/>
        <a:p>
          <a:endParaRPr lang="es-CO" sz="2400" b="1">
            <a:solidFill>
              <a:schemeClr val="bg1"/>
            </a:solidFill>
            <a:effectLst>
              <a:outerShdw blurRad="38100" dist="38100" dir="2700000" algn="tl">
                <a:srgbClr val="000000">
                  <a:alpha val="43137"/>
                </a:srgbClr>
              </a:outerShdw>
            </a:effectLst>
            <a:latin typeface="Comic Sans MS" panose="030F0702030302020204" pitchFamily="66" charset="0"/>
          </a:endParaRPr>
        </a:p>
      </dgm:t>
    </dgm:pt>
    <dgm:pt modelId="{CC8A4EA7-58C0-47B8-8220-61A0D93A33AD}">
      <dgm:prSet phldrT="[Texto]" custT="1"/>
      <dgm:spPr/>
      <dgm:t>
        <a:bodyPr/>
        <a:lstStyle/>
        <a:p>
          <a:r>
            <a:rPr lang="es-CO" sz="3600" b="1">
              <a:effectLst>
                <a:outerShdw blurRad="38100" dist="38100" dir="2700000" algn="tl">
                  <a:srgbClr val="000000">
                    <a:alpha val="43137"/>
                  </a:srgbClr>
                </a:outerShdw>
              </a:effectLst>
              <a:latin typeface="Comic Sans MS" panose="030F0702030302020204" pitchFamily="66" charset="0"/>
              <a:sym typeface="Open Sauce Bold"/>
            </a:rPr>
            <a:t>Capacitar continuamente al talento humano de la institución.</a:t>
          </a:r>
          <a:endParaRPr lang="es-CO" sz="3600" b="1" dirty="0">
            <a:effectLst>
              <a:outerShdw blurRad="38100" dist="38100" dir="2700000" algn="tl">
                <a:srgbClr val="000000">
                  <a:alpha val="43137"/>
                </a:srgbClr>
              </a:outerShdw>
            </a:effectLst>
            <a:latin typeface="Comic Sans MS" panose="030F0702030302020204" pitchFamily="66" charset="0"/>
          </a:endParaRPr>
        </a:p>
      </dgm:t>
    </dgm:pt>
    <dgm:pt modelId="{0C407F8B-4C9F-43D9-B371-DA528D64E599}" type="parTrans" cxnId="{668BAD80-05BF-4804-AA52-6A54CC21575F}">
      <dgm:prSet/>
      <dgm:spPr/>
      <dgm:t>
        <a:bodyPr/>
        <a:lstStyle/>
        <a:p>
          <a:endParaRPr lang="es-CO" sz="2400" b="1">
            <a:solidFill>
              <a:schemeClr val="bg1"/>
            </a:solidFill>
            <a:effectLst>
              <a:outerShdw blurRad="38100" dist="38100" dir="2700000" algn="tl">
                <a:srgbClr val="000000">
                  <a:alpha val="43137"/>
                </a:srgbClr>
              </a:outerShdw>
            </a:effectLst>
            <a:latin typeface="Comic Sans MS" panose="030F0702030302020204" pitchFamily="66" charset="0"/>
          </a:endParaRPr>
        </a:p>
      </dgm:t>
    </dgm:pt>
    <dgm:pt modelId="{8EFC380D-5BD4-4498-8021-72B25681CE19}" type="sibTrans" cxnId="{668BAD80-05BF-4804-AA52-6A54CC21575F}">
      <dgm:prSet/>
      <dgm:spPr/>
      <dgm:t>
        <a:bodyPr/>
        <a:lstStyle/>
        <a:p>
          <a:endParaRPr lang="es-CO" sz="2400" b="1">
            <a:solidFill>
              <a:schemeClr val="bg1"/>
            </a:solidFill>
            <a:effectLst>
              <a:outerShdw blurRad="38100" dist="38100" dir="2700000" algn="tl">
                <a:srgbClr val="000000">
                  <a:alpha val="43137"/>
                </a:srgbClr>
              </a:outerShdw>
            </a:effectLst>
            <a:latin typeface="Comic Sans MS" panose="030F0702030302020204" pitchFamily="66" charset="0"/>
          </a:endParaRPr>
        </a:p>
      </dgm:t>
    </dgm:pt>
    <dgm:pt modelId="{6C493B71-61C5-4215-A792-0FD01C1CC941}">
      <dgm:prSet phldrT="[Texto]" custT="1"/>
      <dgm:spPr/>
      <dgm:t>
        <a:bodyPr/>
        <a:lstStyle/>
        <a:p>
          <a:r>
            <a:rPr lang="es-CO" sz="3600" b="1" dirty="0">
              <a:effectLst>
                <a:outerShdw blurRad="38100" dist="38100" dir="2700000" algn="tl">
                  <a:srgbClr val="000000">
                    <a:alpha val="43137"/>
                  </a:srgbClr>
                </a:outerShdw>
              </a:effectLst>
              <a:latin typeface="Comic Sans MS" panose="030F0702030302020204" pitchFamily="66" charset="0"/>
              <a:sym typeface="Open Sauce Bold"/>
            </a:rPr>
            <a:t>Fomentar estilos de vida saludables</a:t>
          </a:r>
          <a:endParaRPr lang="es-CO" sz="3600" b="1" dirty="0">
            <a:effectLst>
              <a:outerShdw blurRad="38100" dist="38100" dir="2700000" algn="tl">
                <a:srgbClr val="000000">
                  <a:alpha val="43137"/>
                </a:srgbClr>
              </a:outerShdw>
            </a:effectLst>
            <a:latin typeface="Comic Sans MS" panose="030F0702030302020204" pitchFamily="66" charset="0"/>
          </a:endParaRPr>
        </a:p>
      </dgm:t>
    </dgm:pt>
    <dgm:pt modelId="{6794C517-B01C-48AF-B183-11FA38356D4E}" type="parTrans" cxnId="{2260F7F8-E2CE-4EFF-B9B8-1EF9AFF46383}">
      <dgm:prSet/>
      <dgm:spPr/>
      <dgm:t>
        <a:bodyPr/>
        <a:lstStyle/>
        <a:p>
          <a:endParaRPr lang="es-CO" sz="2400" b="1">
            <a:solidFill>
              <a:schemeClr val="bg1"/>
            </a:solidFill>
            <a:effectLst>
              <a:outerShdw blurRad="38100" dist="38100" dir="2700000" algn="tl">
                <a:srgbClr val="000000">
                  <a:alpha val="43137"/>
                </a:srgbClr>
              </a:outerShdw>
            </a:effectLst>
            <a:latin typeface="Comic Sans MS" panose="030F0702030302020204" pitchFamily="66" charset="0"/>
          </a:endParaRPr>
        </a:p>
      </dgm:t>
    </dgm:pt>
    <dgm:pt modelId="{1DA8A4F9-6529-459E-97F4-9655885E08DA}" type="sibTrans" cxnId="{2260F7F8-E2CE-4EFF-B9B8-1EF9AFF46383}">
      <dgm:prSet/>
      <dgm:spPr/>
      <dgm:t>
        <a:bodyPr/>
        <a:lstStyle/>
        <a:p>
          <a:endParaRPr lang="es-CO" sz="2400" b="1">
            <a:solidFill>
              <a:schemeClr val="bg1"/>
            </a:solidFill>
            <a:effectLst>
              <a:outerShdw blurRad="38100" dist="38100" dir="2700000" algn="tl">
                <a:srgbClr val="000000">
                  <a:alpha val="43137"/>
                </a:srgbClr>
              </a:outerShdw>
            </a:effectLst>
            <a:latin typeface="Comic Sans MS" panose="030F0702030302020204" pitchFamily="66" charset="0"/>
          </a:endParaRPr>
        </a:p>
      </dgm:t>
    </dgm:pt>
    <dgm:pt modelId="{A088CB61-4FC2-496B-AF27-5C1F34E16C73}" type="pres">
      <dgm:prSet presAssocID="{9F12AE90-E06C-4098-AA3D-81C5B2BBBC95}" presName="diagram" presStyleCnt="0">
        <dgm:presLayoutVars>
          <dgm:dir/>
          <dgm:resizeHandles val="exact"/>
        </dgm:presLayoutVars>
      </dgm:prSet>
      <dgm:spPr/>
    </dgm:pt>
    <dgm:pt modelId="{DE853B2C-D4E6-486E-B849-C0197FDC1C71}" type="pres">
      <dgm:prSet presAssocID="{1BDAB2B8-DD1F-4F34-80AA-7078228AA5B6}" presName="node" presStyleLbl="node1" presStyleIdx="0" presStyleCnt="6">
        <dgm:presLayoutVars>
          <dgm:bulletEnabled val="1"/>
        </dgm:presLayoutVars>
      </dgm:prSet>
      <dgm:spPr/>
    </dgm:pt>
    <dgm:pt modelId="{BDDC6568-B1C6-4F89-ABE3-C03A196879AD}" type="pres">
      <dgm:prSet presAssocID="{781568F3-2158-423A-BCBE-E3FE7523F7BC}" presName="sibTrans" presStyleCnt="0"/>
      <dgm:spPr/>
    </dgm:pt>
    <dgm:pt modelId="{56FA4EFC-E122-4BC8-BC2F-7425E0FE6BF2}" type="pres">
      <dgm:prSet presAssocID="{01365C25-7260-4B0C-8964-CA348907685C}" presName="node" presStyleLbl="node1" presStyleIdx="1" presStyleCnt="6">
        <dgm:presLayoutVars>
          <dgm:bulletEnabled val="1"/>
        </dgm:presLayoutVars>
      </dgm:prSet>
      <dgm:spPr/>
    </dgm:pt>
    <dgm:pt modelId="{EC7A5E3A-C097-4ACE-870C-0FCE85DCAAEE}" type="pres">
      <dgm:prSet presAssocID="{02B2E302-C62C-4CC7-99DF-C61D67F30021}" presName="sibTrans" presStyleCnt="0"/>
      <dgm:spPr/>
    </dgm:pt>
    <dgm:pt modelId="{C95D382F-D95B-4393-BD6D-E5E657CBAE5C}" type="pres">
      <dgm:prSet presAssocID="{B5010D9E-5E2E-4BF0-A84F-0C682DEDCA7E}" presName="node" presStyleLbl="node1" presStyleIdx="2" presStyleCnt="6" custLinFactNeighborX="-201" custLinFactNeighborY="2976">
        <dgm:presLayoutVars>
          <dgm:bulletEnabled val="1"/>
        </dgm:presLayoutVars>
      </dgm:prSet>
      <dgm:spPr/>
    </dgm:pt>
    <dgm:pt modelId="{4BD8072C-1DB6-479D-B243-2FD76B843922}" type="pres">
      <dgm:prSet presAssocID="{FEB21DFC-2B73-4E8C-9197-0E48DE2389A3}" presName="sibTrans" presStyleCnt="0"/>
      <dgm:spPr/>
    </dgm:pt>
    <dgm:pt modelId="{94637FEA-3818-4FDF-B63E-79ABB0236710}" type="pres">
      <dgm:prSet presAssocID="{B8DE23AC-9099-42F3-A25B-A2667EFB8DAA}" presName="node" presStyleLbl="node1" presStyleIdx="3" presStyleCnt="6">
        <dgm:presLayoutVars>
          <dgm:bulletEnabled val="1"/>
        </dgm:presLayoutVars>
      </dgm:prSet>
      <dgm:spPr/>
    </dgm:pt>
    <dgm:pt modelId="{ABC0B45F-35A3-430E-8C63-AFA26136A111}" type="pres">
      <dgm:prSet presAssocID="{282A814C-1592-4CEB-9451-7E199F0A6B43}" presName="sibTrans" presStyleCnt="0"/>
      <dgm:spPr/>
    </dgm:pt>
    <dgm:pt modelId="{7B2B8609-D94F-4EDE-AE29-4953D97156A3}" type="pres">
      <dgm:prSet presAssocID="{CC8A4EA7-58C0-47B8-8220-61A0D93A33AD}" presName="node" presStyleLbl="node1" presStyleIdx="4" presStyleCnt="6">
        <dgm:presLayoutVars>
          <dgm:bulletEnabled val="1"/>
        </dgm:presLayoutVars>
      </dgm:prSet>
      <dgm:spPr/>
    </dgm:pt>
    <dgm:pt modelId="{E77D6D0A-7FE9-4531-9A32-0CEB09E441B6}" type="pres">
      <dgm:prSet presAssocID="{8EFC380D-5BD4-4498-8021-72B25681CE19}" presName="sibTrans" presStyleCnt="0"/>
      <dgm:spPr/>
    </dgm:pt>
    <dgm:pt modelId="{6EDAD306-21AD-40A6-913C-C1F1388C76E8}" type="pres">
      <dgm:prSet presAssocID="{6C493B71-61C5-4215-A792-0FD01C1CC941}" presName="node" presStyleLbl="node1" presStyleIdx="5" presStyleCnt="6">
        <dgm:presLayoutVars>
          <dgm:bulletEnabled val="1"/>
        </dgm:presLayoutVars>
      </dgm:prSet>
      <dgm:spPr/>
    </dgm:pt>
  </dgm:ptLst>
  <dgm:cxnLst>
    <dgm:cxn modelId="{56105022-6B7B-4C40-AAFE-F36CAFD16CCB}" type="presOf" srcId="{1BDAB2B8-DD1F-4F34-80AA-7078228AA5B6}" destId="{DE853B2C-D4E6-486E-B849-C0197FDC1C71}" srcOrd="0" destOrd="0" presId="urn:microsoft.com/office/officeart/2005/8/layout/default"/>
    <dgm:cxn modelId="{ED38702A-7489-48A5-BE90-5F0BAB9A6B4A}" type="presOf" srcId="{01365C25-7260-4B0C-8964-CA348907685C}" destId="{56FA4EFC-E122-4BC8-BC2F-7425E0FE6BF2}" srcOrd="0" destOrd="0" presId="urn:microsoft.com/office/officeart/2005/8/layout/default"/>
    <dgm:cxn modelId="{29A87F2B-6D14-4806-96AE-B1E33BACF4D3}" srcId="{9F12AE90-E06C-4098-AA3D-81C5B2BBBC95}" destId="{B8DE23AC-9099-42F3-A25B-A2667EFB8DAA}" srcOrd="3" destOrd="0" parTransId="{6FECAAAC-3888-470E-944D-A0EDCC6AC327}" sibTransId="{282A814C-1592-4CEB-9451-7E199F0A6B43}"/>
    <dgm:cxn modelId="{668BAD80-05BF-4804-AA52-6A54CC21575F}" srcId="{9F12AE90-E06C-4098-AA3D-81C5B2BBBC95}" destId="{CC8A4EA7-58C0-47B8-8220-61A0D93A33AD}" srcOrd="4" destOrd="0" parTransId="{0C407F8B-4C9F-43D9-B371-DA528D64E599}" sibTransId="{8EFC380D-5BD4-4498-8021-72B25681CE19}"/>
    <dgm:cxn modelId="{90DDD890-7357-403E-B37A-36C1271FD862}" type="presOf" srcId="{9F12AE90-E06C-4098-AA3D-81C5B2BBBC95}" destId="{A088CB61-4FC2-496B-AF27-5C1F34E16C73}" srcOrd="0" destOrd="0" presId="urn:microsoft.com/office/officeart/2005/8/layout/default"/>
    <dgm:cxn modelId="{77330DC5-B86A-4ADE-B72B-30DEA7D10C78}" type="presOf" srcId="{B8DE23AC-9099-42F3-A25B-A2667EFB8DAA}" destId="{94637FEA-3818-4FDF-B63E-79ABB0236710}" srcOrd="0" destOrd="0" presId="urn:microsoft.com/office/officeart/2005/8/layout/default"/>
    <dgm:cxn modelId="{EECE19D0-2271-4958-A977-1D15C64F03FE}" type="presOf" srcId="{B5010D9E-5E2E-4BF0-A84F-0C682DEDCA7E}" destId="{C95D382F-D95B-4393-BD6D-E5E657CBAE5C}" srcOrd="0" destOrd="0" presId="urn:microsoft.com/office/officeart/2005/8/layout/default"/>
    <dgm:cxn modelId="{250258D3-9428-4497-9C85-0B2A47AB42EE}" srcId="{9F12AE90-E06C-4098-AA3D-81C5B2BBBC95}" destId="{01365C25-7260-4B0C-8964-CA348907685C}" srcOrd="1" destOrd="0" parTransId="{225FBED8-6D59-4844-BF7A-83927503A36E}" sibTransId="{02B2E302-C62C-4CC7-99DF-C61D67F30021}"/>
    <dgm:cxn modelId="{D23F29D9-B20F-4894-9C49-D47E5CCDA1AF}" type="presOf" srcId="{6C493B71-61C5-4215-A792-0FD01C1CC941}" destId="{6EDAD306-21AD-40A6-913C-C1F1388C76E8}" srcOrd="0" destOrd="0" presId="urn:microsoft.com/office/officeart/2005/8/layout/default"/>
    <dgm:cxn modelId="{59DF1BDF-6832-4CB3-B72D-F3C7A624AD1B}" srcId="{9F12AE90-E06C-4098-AA3D-81C5B2BBBC95}" destId="{B5010D9E-5E2E-4BF0-A84F-0C682DEDCA7E}" srcOrd="2" destOrd="0" parTransId="{F7F9D021-B097-4036-A9F4-3C90D12393C2}" sibTransId="{FEB21DFC-2B73-4E8C-9197-0E48DE2389A3}"/>
    <dgm:cxn modelId="{30C799F6-598D-403E-9E08-12280EDA8B61}" type="presOf" srcId="{CC8A4EA7-58C0-47B8-8220-61A0D93A33AD}" destId="{7B2B8609-D94F-4EDE-AE29-4953D97156A3}" srcOrd="0" destOrd="0" presId="urn:microsoft.com/office/officeart/2005/8/layout/default"/>
    <dgm:cxn modelId="{2260F7F8-E2CE-4EFF-B9B8-1EF9AFF46383}" srcId="{9F12AE90-E06C-4098-AA3D-81C5B2BBBC95}" destId="{6C493B71-61C5-4215-A792-0FD01C1CC941}" srcOrd="5" destOrd="0" parTransId="{6794C517-B01C-48AF-B183-11FA38356D4E}" sibTransId="{1DA8A4F9-6529-459E-97F4-9655885E08DA}"/>
    <dgm:cxn modelId="{DFEF78FA-E633-4C59-9716-EC279D1A89CC}" srcId="{9F12AE90-E06C-4098-AA3D-81C5B2BBBC95}" destId="{1BDAB2B8-DD1F-4F34-80AA-7078228AA5B6}" srcOrd="0" destOrd="0" parTransId="{7DF741CE-6112-46C9-AE5F-4E1136A13D88}" sibTransId="{781568F3-2158-423A-BCBE-E3FE7523F7BC}"/>
    <dgm:cxn modelId="{BF8EED87-8C93-413B-BD21-30DF0115C3B6}" type="presParOf" srcId="{A088CB61-4FC2-496B-AF27-5C1F34E16C73}" destId="{DE853B2C-D4E6-486E-B849-C0197FDC1C71}" srcOrd="0" destOrd="0" presId="urn:microsoft.com/office/officeart/2005/8/layout/default"/>
    <dgm:cxn modelId="{13C6ED60-D04E-4A91-A176-4C753271C847}" type="presParOf" srcId="{A088CB61-4FC2-496B-AF27-5C1F34E16C73}" destId="{BDDC6568-B1C6-4F89-ABE3-C03A196879AD}" srcOrd="1" destOrd="0" presId="urn:microsoft.com/office/officeart/2005/8/layout/default"/>
    <dgm:cxn modelId="{FB20E894-05B0-4980-A1AB-054850782FCC}" type="presParOf" srcId="{A088CB61-4FC2-496B-AF27-5C1F34E16C73}" destId="{56FA4EFC-E122-4BC8-BC2F-7425E0FE6BF2}" srcOrd="2" destOrd="0" presId="urn:microsoft.com/office/officeart/2005/8/layout/default"/>
    <dgm:cxn modelId="{47203F25-39B7-44A6-97DF-1833FCCA8381}" type="presParOf" srcId="{A088CB61-4FC2-496B-AF27-5C1F34E16C73}" destId="{EC7A5E3A-C097-4ACE-870C-0FCE85DCAAEE}" srcOrd="3" destOrd="0" presId="urn:microsoft.com/office/officeart/2005/8/layout/default"/>
    <dgm:cxn modelId="{E3AAB21A-7C2E-4DD5-8AC9-9A10009FD3E8}" type="presParOf" srcId="{A088CB61-4FC2-496B-AF27-5C1F34E16C73}" destId="{C95D382F-D95B-4393-BD6D-E5E657CBAE5C}" srcOrd="4" destOrd="0" presId="urn:microsoft.com/office/officeart/2005/8/layout/default"/>
    <dgm:cxn modelId="{DC52133B-FC85-42C2-B649-937A0C1EDA9A}" type="presParOf" srcId="{A088CB61-4FC2-496B-AF27-5C1F34E16C73}" destId="{4BD8072C-1DB6-479D-B243-2FD76B843922}" srcOrd="5" destOrd="0" presId="urn:microsoft.com/office/officeart/2005/8/layout/default"/>
    <dgm:cxn modelId="{7987399F-C872-4CE0-9A6E-36E8CFC8B98A}" type="presParOf" srcId="{A088CB61-4FC2-496B-AF27-5C1F34E16C73}" destId="{94637FEA-3818-4FDF-B63E-79ABB0236710}" srcOrd="6" destOrd="0" presId="urn:microsoft.com/office/officeart/2005/8/layout/default"/>
    <dgm:cxn modelId="{918D54E1-68D7-491A-A53E-1268B9A26294}" type="presParOf" srcId="{A088CB61-4FC2-496B-AF27-5C1F34E16C73}" destId="{ABC0B45F-35A3-430E-8C63-AFA26136A111}" srcOrd="7" destOrd="0" presId="urn:microsoft.com/office/officeart/2005/8/layout/default"/>
    <dgm:cxn modelId="{3D699829-C043-4689-85DD-0E07C51CB15E}" type="presParOf" srcId="{A088CB61-4FC2-496B-AF27-5C1F34E16C73}" destId="{7B2B8609-D94F-4EDE-AE29-4953D97156A3}" srcOrd="8" destOrd="0" presId="urn:microsoft.com/office/officeart/2005/8/layout/default"/>
    <dgm:cxn modelId="{B9DA36EE-F1BC-4FF2-A95B-FB7CCB9F5591}" type="presParOf" srcId="{A088CB61-4FC2-496B-AF27-5C1F34E16C73}" destId="{E77D6D0A-7FE9-4531-9A32-0CEB09E441B6}" srcOrd="9" destOrd="0" presId="urn:microsoft.com/office/officeart/2005/8/layout/default"/>
    <dgm:cxn modelId="{580BF36A-3F0D-45A7-81B3-1FBF947BF16F}" type="presParOf" srcId="{A088CB61-4FC2-496B-AF27-5C1F34E16C73}" destId="{6EDAD306-21AD-40A6-913C-C1F1388C76E8}" srcOrd="10"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E92300-6731-4527-B1DB-98B4DF8B9CA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CO"/>
        </a:p>
      </dgm:t>
    </dgm:pt>
    <dgm:pt modelId="{07F2AD71-7A1D-44A3-9E69-AE9CCD7DFE5A}">
      <dgm:prSet phldrT="[Texto]" custT="1"/>
      <dgm:spPr/>
      <dgm:t>
        <a:bodyPr/>
        <a:lstStyle/>
        <a:p>
          <a:r>
            <a:rPr lang="es-CO" sz="2800" b="1" dirty="0">
              <a:solidFill>
                <a:schemeClr val="bg1"/>
              </a:solidFill>
              <a:effectLst>
                <a:outerShdw blurRad="38100" dist="38100" dir="2700000" algn="tl">
                  <a:srgbClr val="000000">
                    <a:alpha val="43137"/>
                  </a:srgbClr>
                </a:outerShdw>
              </a:effectLst>
              <a:latin typeface="Comic Sans MS" panose="030F0702030302020204" pitchFamily="66" charset="0"/>
              <a:ea typeface="Open Sauce Bold"/>
              <a:cs typeface="Open Sauce Bold"/>
              <a:sym typeface="Open Sauce Bold"/>
            </a:rPr>
            <a:t>Mejor ambiente de trabajo</a:t>
          </a:r>
          <a:endParaRPr lang="es-CO" sz="2800" b="1" dirty="0">
            <a:solidFill>
              <a:schemeClr val="bg1"/>
            </a:solidFill>
            <a:effectLst>
              <a:outerShdw blurRad="38100" dist="38100" dir="2700000" algn="tl">
                <a:srgbClr val="000000">
                  <a:alpha val="43137"/>
                </a:srgbClr>
              </a:outerShdw>
            </a:effectLst>
          </a:endParaRPr>
        </a:p>
      </dgm:t>
    </dgm:pt>
    <dgm:pt modelId="{1B71ACF9-D905-4B9A-A397-3865F5ABA1C7}" type="parTrans" cxnId="{FC15F3CD-79D1-49C3-9592-65509F6A45DB}">
      <dgm:prSet/>
      <dgm:spPr/>
      <dgm:t>
        <a:bodyPr/>
        <a:lstStyle/>
        <a:p>
          <a:endParaRPr lang="es-CO" sz="3600" b="1">
            <a:solidFill>
              <a:schemeClr val="bg1"/>
            </a:solidFill>
            <a:effectLst>
              <a:outerShdw blurRad="38100" dist="38100" dir="2700000" algn="tl">
                <a:srgbClr val="000000">
                  <a:alpha val="43137"/>
                </a:srgbClr>
              </a:outerShdw>
            </a:effectLst>
          </a:endParaRPr>
        </a:p>
      </dgm:t>
    </dgm:pt>
    <dgm:pt modelId="{EC71304A-0361-4067-9836-12AC00D6B96C}" type="sibTrans" cxnId="{FC15F3CD-79D1-49C3-9592-65509F6A45DB}">
      <dgm:prSet/>
      <dgm:spPr/>
      <dgm:t>
        <a:bodyPr/>
        <a:lstStyle/>
        <a:p>
          <a:endParaRPr lang="es-CO" sz="3600" b="1">
            <a:solidFill>
              <a:schemeClr val="bg1"/>
            </a:solidFill>
            <a:effectLst>
              <a:outerShdw blurRad="38100" dist="38100" dir="2700000" algn="tl">
                <a:srgbClr val="000000">
                  <a:alpha val="43137"/>
                </a:srgbClr>
              </a:outerShdw>
            </a:effectLst>
          </a:endParaRPr>
        </a:p>
      </dgm:t>
    </dgm:pt>
    <dgm:pt modelId="{1875EB2E-5DB1-442C-9FCC-F1EFDB4A26E8}">
      <dgm:prSet phldrT="[Texto]" custT="1"/>
      <dgm:spPr/>
      <dgm:t>
        <a:bodyPr/>
        <a:lstStyle/>
        <a:p>
          <a:r>
            <a:rPr lang="es-CO" sz="2800" b="1" dirty="0">
              <a:solidFill>
                <a:schemeClr val="bg1"/>
              </a:solidFill>
              <a:effectLst>
                <a:outerShdw blurRad="38100" dist="38100" dir="2700000" algn="tl">
                  <a:srgbClr val="000000">
                    <a:alpha val="43137"/>
                  </a:srgbClr>
                </a:outerShdw>
              </a:effectLst>
              <a:latin typeface="Comic Sans MS" panose="030F0702030302020204" pitchFamily="66" charset="0"/>
              <a:ea typeface="Open Sauce Bold"/>
              <a:cs typeface="Open Sauce Bold"/>
              <a:sym typeface="Open Sauce Bold"/>
            </a:rPr>
            <a:t>Bienestar y la calidad de vida laboral</a:t>
          </a:r>
          <a:endParaRPr lang="es-CO" sz="2800" b="1" dirty="0">
            <a:solidFill>
              <a:schemeClr val="bg1"/>
            </a:solidFill>
            <a:effectLst>
              <a:outerShdw blurRad="38100" dist="38100" dir="2700000" algn="tl">
                <a:srgbClr val="000000">
                  <a:alpha val="43137"/>
                </a:srgbClr>
              </a:outerShdw>
            </a:effectLst>
          </a:endParaRPr>
        </a:p>
      </dgm:t>
    </dgm:pt>
    <dgm:pt modelId="{00E20231-37FD-4A41-8033-AB81456846DE}" type="parTrans" cxnId="{731C3870-D44A-4AB6-B9CC-9B944170F5A5}">
      <dgm:prSet/>
      <dgm:spPr/>
      <dgm:t>
        <a:bodyPr/>
        <a:lstStyle/>
        <a:p>
          <a:endParaRPr lang="es-CO" sz="3600" b="1">
            <a:solidFill>
              <a:schemeClr val="bg1"/>
            </a:solidFill>
            <a:effectLst>
              <a:outerShdw blurRad="38100" dist="38100" dir="2700000" algn="tl">
                <a:srgbClr val="000000">
                  <a:alpha val="43137"/>
                </a:srgbClr>
              </a:outerShdw>
            </a:effectLst>
          </a:endParaRPr>
        </a:p>
      </dgm:t>
    </dgm:pt>
    <dgm:pt modelId="{011C0B8B-CE21-4BAF-AB89-7E5CF405E3D2}" type="sibTrans" cxnId="{731C3870-D44A-4AB6-B9CC-9B944170F5A5}">
      <dgm:prSet/>
      <dgm:spPr/>
      <dgm:t>
        <a:bodyPr/>
        <a:lstStyle/>
        <a:p>
          <a:endParaRPr lang="es-CO" sz="3600" b="1">
            <a:solidFill>
              <a:schemeClr val="bg1"/>
            </a:solidFill>
            <a:effectLst>
              <a:outerShdw blurRad="38100" dist="38100" dir="2700000" algn="tl">
                <a:srgbClr val="000000">
                  <a:alpha val="43137"/>
                </a:srgbClr>
              </a:outerShdw>
            </a:effectLst>
          </a:endParaRPr>
        </a:p>
      </dgm:t>
    </dgm:pt>
    <dgm:pt modelId="{39126687-83DD-4F27-8327-7E79E533B794}">
      <dgm:prSet phldrT="[Texto]" custT="1"/>
      <dgm:spPr/>
      <dgm:t>
        <a:bodyPr/>
        <a:lstStyle/>
        <a:p>
          <a:r>
            <a:rPr lang="es-CO" sz="2800" b="1" dirty="0">
              <a:solidFill>
                <a:schemeClr val="bg1"/>
              </a:solidFill>
              <a:effectLst>
                <a:outerShdw blurRad="38100" dist="38100" dir="2700000" algn="tl">
                  <a:srgbClr val="000000">
                    <a:alpha val="43137"/>
                  </a:srgbClr>
                </a:outerShdw>
              </a:effectLst>
              <a:latin typeface="Comic Sans MS" panose="030F0702030302020204" pitchFamily="66" charset="0"/>
              <a:ea typeface="Open Sauce Bold"/>
              <a:cs typeface="Open Sauce Bold"/>
              <a:sym typeface="Open Sauce Bold"/>
            </a:rPr>
            <a:t>La disminución de las tasas de ausentismo por enfermedad</a:t>
          </a:r>
          <a:endParaRPr lang="es-CO" sz="2800" b="1" dirty="0">
            <a:solidFill>
              <a:schemeClr val="bg1"/>
            </a:solidFill>
            <a:effectLst>
              <a:outerShdw blurRad="38100" dist="38100" dir="2700000" algn="tl">
                <a:srgbClr val="000000">
                  <a:alpha val="43137"/>
                </a:srgbClr>
              </a:outerShdw>
            </a:effectLst>
          </a:endParaRPr>
        </a:p>
      </dgm:t>
    </dgm:pt>
    <dgm:pt modelId="{810E8B6D-017F-42FD-A13A-7AE1C0DF9B77}" type="parTrans" cxnId="{C76BF299-DF7B-4F71-8A70-83DE0ADFEAE4}">
      <dgm:prSet/>
      <dgm:spPr/>
      <dgm:t>
        <a:bodyPr/>
        <a:lstStyle/>
        <a:p>
          <a:endParaRPr lang="es-CO" sz="3600" b="1">
            <a:solidFill>
              <a:schemeClr val="bg1"/>
            </a:solidFill>
            <a:effectLst>
              <a:outerShdw blurRad="38100" dist="38100" dir="2700000" algn="tl">
                <a:srgbClr val="000000">
                  <a:alpha val="43137"/>
                </a:srgbClr>
              </a:outerShdw>
            </a:effectLst>
          </a:endParaRPr>
        </a:p>
      </dgm:t>
    </dgm:pt>
    <dgm:pt modelId="{08D2D9F1-01DF-46BC-BE09-53F274479D9C}" type="sibTrans" cxnId="{C76BF299-DF7B-4F71-8A70-83DE0ADFEAE4}">
      <dgm:prSet/>
      <dgm:spPr/>
      <dgm:t>
        <a:bodyPr/>
        <a:lstStyle/>
        <a:p>
          <a:endParaRPr lang="es-CO" sz="3600" b="1">
            <a:solidFill>
              <a:schemeClr val="bg1"/>
            </a:solidFill>
            <a:effectLst>
              <a:outerShdw blurRad="38100" dist="38100" dir="2700000" algn="tl">
                <a:srgbClr val="000000">
                  <a:alpha val="43137"/>
                </a:srgbClr>
              </a:outerShdw>
            </a:effectLst>
          </a:endParaRPr>
        </a:p>
      </dgm:t>
    </dgm:pt>
    <dgm:pt modelId="{D123DDE3-60C9-4D84-AABC-D9BF2762C117}">
      <dgm:prSet phldrT="[Texto]" custT="1"/>
      <dgm:spPr/>
      <dgm:t>
        <a:bodyPr/>
        <a:lstStyle/>
        <a:p>
          <a:r>
            <a:rPr lang="es-CO" sz="2800" b="1" dirty="0">
              <a:solidFill>
                <a:schemeClr val="bg1"/>
              </a:solidFill>
              <a:effectLst>
                <a:outerShdw blurRad="38100" dist="38100" dir="2700000" algn="tl">
                  <a:srgbClr val="000000">
                    <a:alpha val="43137"/>
                  </a:srgbClr>
                </a:outerShdw>
              </a:effectLst>
              <a:latin typeface="Comic Sans MS" panose="030F0702030302020204" pitchFamily="66" charset="0"/>
              <a:ea typeface="Open Sauce Bold"/>
              <a:cs typeface="Open Sauce Bold"/>
              <a:sym typeface="Open Sauce Bold"/>
            </a:rPr>
            <a:t>Reducción de las tasas de accidentalidad y mortalidad por accidentes de trabajo </a:t>
          </a:r>
          <a:endParaRPr lang="es-CO" sz="2800" b="1" dirty="0">
            <a:solidFill>
              <a:schemeClr val="bg1"/>
            </a:solidFill>
            <a:effectLst>
              <a:outerShdw blurRad="38100" dist="38100" dir="2700000" algn="tl">
                <a:srgbClr val="000000">
                  <a:alpha val="43137"/>
                </a:srgbClr>
              </a:outerShdw>
            </a:effectLst>
          </a:endParaRPr>
        </a:p>
      </dgm:t>
    </dgm:pt>
    <dgm:pt modelId="{F338409E-53D9-4401-85EB-E3B9B9E4F2F3}" type="parTrans" cxnId="{A4846E93-26A2-41FD-B37F-C47D958B9C29}">
      <dgm:prSet/>
      <dgm:spPr/>
      <dgm:t>
        <a:bodyPr/>
        <a:lstStyle/>
        <a:p>
          <a:endParaRPr lang="es-CO" sz="3600" b="1">
            <a:solidFill>
              <a:schemeClr val="bg1"/>
            </a:solidFill>
            <a:effectLst>
              <a:outerShdw blurRad="38100" dist="38100" dir="2700000" algn="tl">
                <a:srgbClr val="000000">
                  <a:alpha val="43137"/>
                </a:srgbClr>
              </a:outerShdw>
            </a:effectLst>
          </a:endParaRPr>
        </a:p>
      </dgm:t>
    </dgm:pt>
    <dgm:pt modelId="{9BA79E82-55F7-4B55-B940-3CC84A2E237C}" type="sibTrans" cxnId="{A4846E93-26A2-41FD-B37F-C47D958B9C29}">
      <dgm:prSet/>
      <dgm:spPr/>
      <dgm:t>
        <a:bodyPr/>
        <a:lstStyle/>
        <a:p>
          <a:endParaRPr lang="es-CO" sz="3600" b="1">
            <a:solidFill>
              <a:schemeClr val="bg1"/>
            </a:solidFill>
            <a:effectLst>
              <a:outerShdw blurRad="38100" dist="38100" dir="2700000" algn="tl">
                <a:srgbClr val="000000">
                  <a:alpha val="43137"/>
                </a:srgbClr>
              </a:outerShdw>
            </a:effectLst>
          </a:endParaRPr>
        </a:p>
      </dgm:t>
    </dgm:pt>
    <dgm:pt modelId="{D207A9E7-42A4-44AC-A2DB-A90412D54740}">
      <dgm:prSet phldrT="[Texto]" custT="1"/>
      <dgm:spPr/>
      <dgm:t>
        <a:bodyPr/>
        <a:lstStyle/>
        <a:p>
          <a:r>
            <a:rPr lang="es-CO" sz="2800" b="1" dirty="0">
              <a:solidFill>
                <a:schemeClr val="bg1"/>
              </a:solidFill>
              <a:effectLst>
                <a:outerShdw blurRad="38100" dist="38100" dir="2700000" algn="tl">
                  <a:srgbClr val="000000">
                    <a:alpha val="43137"/>
                  </a:srgbClr>
                </a:outerShdw>
              </a:effectLst>
              <a:latin typeface="Comic Sans MS" panose="030F0702030302020204" pitchFamily="66" charset="0"/>
              <a:ea typeface="Open Sauce Bold"/>
              <a:cs typeface="Open Sauce Bold"/>
              <a:sym typeface="Open Sauce Bold"/>
            </a:rPr>
            <a:t>Aumento de la productividad. </a:t>
          </a:r>
          <a:endParaRPr lang="es-CO" sz="2800" b="1" dirty="0">
            <a:solidFill>
              <a:schemeClr val="bg1"/>
            </a:solidFill>
            <a:effectLst>
              <a:outerShdw blurRad="38100" dist="38100" dir="2700000" algn="tl">
                <a:srgbClr val="000000">
                  <a:alpha val="43137"/>
                </a:srgbClr>
              </a:outerShdw>
            </a:effectLst>
          </a:endParaRPr>
        </a:p>
      </dgm:t>
    </dgm:pt>
    <dgm:pt modelId="{F9729CBE-AC0A-4073-AE65-94AF4612BE61}" type="parTrans" cxnId="{7A9ECD1A-6D9A-44DD-8073-6843DA25B165}">
      <dgm:prSet/>
      <dgm:spPr/>
      <dgm:t>
        <a:bodyPr/>
        <a:lstStyle/>
        <a:p>
          <a:endParaRPr lang="es-CO" sz="3600" b="1">
            <a:solidFill>
              <a:schemeClr val="bg1"/>
            </a:solidFill>
            <a:effectLst>
              <a:outerShdw blurRad="38100" dist="38100" dir="2700000" algn="tl">
                <a:srgbClr val="000000">
                  <a:alpha val="43137"/>
                </a:srgbClr>
              </a:outerShdw>
            </a:effectLst>
          </a:endParaRPr>
        </a:p>
      </dgm:t>
    </dgm:pt>
    <dgm:pt modelId="{43255330-87F3-492A-A4C2-6D3FFF342BA8}" type="sibTrans" cxnId="{7A9ECD1A-6D9A-44DD-8073-6843DA25B165}">
      <dgm:prSet/>
      <dgm:spPr/>
      <dgm:t>
        <a:bodyPr/>
        <a:lstStyle/>
        <a:p>
          <a:endParaRPr lang="es-CO" sz="3600" b="1">
            <a:solidFill>
              <a:schemeClr val="bg1"/>
            </a:solidFill>
            <a:effectLst>
              <a:outerShdw blurRad="38100" dist="38100" dir="2700000" algn="tl">
                <a:srgbClr val="000000">
                  <a:alpha val="43137"/>
                </a:srgbClr>
              </a:outerShdw>
            </a:effectLst>
          </a:endParaRPr>
        </a:p>
      </dgm:t>
    </dgm:pt>
    <dgm:pt modelId="{B4D6E14D-6975-4CF9-801B-96AADC958F07}" type="pres">
      <dgm:prSet presAssocID="{29E92300-6731-4527-B1DB-98B4DF8B9CA0}" presName="linear" presStyleCnt="0">
        <dgm:presLayoutVars>
          <dgm:dir/>
          <dgm:animLvl val="lvl"/>
          <dgm:resizeHandles val="exact"/>
        </dgm:presLayoutVars>
      </dgm:prSet>
      <dgm:spPr/>
    </dgm:pt>
    <dgm:pt modelId="{1D7F8C9E-21BA-4C31-9EC0-F325EC1F370F}" type="pres">
      <dgm:prSet presAssocID="{07F2AD71-7A1D-44A3-9E69-AE9CCD7DFE5A}" presName="parentLin" presStyleCnt="0"/>
      <dgm:spPr/>
    </dgm:pt>
    <dgm:pt modelId="{890A8D09-35EE-40E0-B53D-DA60C0DB1E86}" type="pres">
      <dgm:prSet presAssocID="{07F2AD71-7A1D-44A3-9E69-AE9CCD7DFE5A}" presName="parentLeftMargin" presStyleLbl="node1" presStyleIdx="0" presStyleCnt="5"/>
      <dgm:spPr/>
    </dgm:pt>
    <dgm:pt modelId="{C4469D50-D514-47E6-A659-C7F36F288191}" type="pres">
      <dgm:prSet presAssocID="{07F2AD71-7A1D-44A3-9E69-AE9CCD7DFE5A}" presName="parentText" presStyleLbl="node1" presStyleIdx="0" presStyleCnt="5">
        <dgm:presLayoutVars>
          <dgm:chMax val="0"/>
          <dgm:bulletEnabled val="1"/>
        </dgm:presLayoutVars>
      </dgm:prSet>
      <dgm:spPr/>
    </dgm:pt>
    <dgm:pt modelId="{8C2D5329-9402-4862-8B43-CC26B72E8E95}" type="pres">
      <dgm:prSet presAssocID="{07F2AD71-7A1D-44A3-9E69-AE9CCD7DFE5A}" presName="negativeSpace" presStyleCnt="0"/>
      <dgm:spPr/>
    </dgm:pt>
    <dgm:pt modelId="{3294ABFA-B6F4-4B64-95C5-181953C0D0A7}" type="pres">
      <dgm:prSet presAssocID="{07F2AD71-7A1D-44A3-9E69-AE9CCD7DFE5A}" presName="childText" presStyleLbl="conFgAcc1" presStyleIdx="0" presStyleCnt="5">
        <dgm:presLayoutVars>
          <dgm:bulletEnabled val="1"/>
        </dgm:presLayoutVars>
      </dgm:prSet>
      <dgm:spPr/>
    </dgm:pt>
    <dgm:pt modelId="{763B53EF-2ABB-4E25-98B4-D29B53207940}" type="pres">
      <dgm:prSet presAssocID="{EC71304A-0361-4067-9836-12AC00D6B96C}" presName="spaceBetweenRectangles" presStyleCnt="0"/>
      <dgm:spPr/>
    </dgm:pt>
    <dgm:pt modelId="{AC244795-5F96-4D32-A1EC-F6EB0CBFD6E5}" type="pres">
      <dgm:prSet presAssocID="{1875EB2E-5DB1-442C-9FCC-F1EFDB4A26E8}" presName="parentLin" presStyleCnt="0"/>
      <dgm:spPr/>
    </dgm:pt>
    <dgm:pt modelId="{A2D70ADE-A95A-4422-B1FF-374832BAC97F}" type="pres">
      <dgm:prSet presAssocID="{1875EB2E-5DB1-442C-9FCC-F1EFDB4A26E8}" presName="parentLeftMargin" presStyleLbl="node1" presStyleIdx="0" presStyleCnt="5"/>
      <dgm:spPr/>
    </dgm:pt>
    <dgm:pt modelId="{D673C44A-C243-4116-85F4-874EEEA196BA}" type="pres">
      <dgm:prSet presAssocID="{1875EB2E-5DB1-442C-9FCC-F1EFDB4A26E8}" presName="parentText" presStyleLbl="node1" presStyleIdx="1" presStyleCnt="5">
        <dgm:presLayoutVars>
          <dgm:chMax val="0"/>
          <dgm:bulletEnabled val="1"/>
        </dgm:presLayoutVars>
      </dgm:prSet>
      <dgm:spPr/>
    </dgm:pt>
    <dgm:pt modelId="{837B7342-7900-4CAE-B3EF-4133DA23E15E}" type="pres">
      <dgm:prSet presAssocID="{1875EB2E-5DB1-442C-9FCC-F1EFDB4A26E8}" presName="negativeSpace" presStyleCnt="0"/>
      <dgm:spPr/>
    </dgm:pt>
    <dgm:pt modelId="{3F6749C5-30B5-4721-845B-5AF872CF3FD8}" type="pres">
      <dgm:prSet presAssocID="{1875EB2E-5DB1-442C-9FCC-F1EFDB4A26E8}" presName="childText" presStyleLbl="conFgAcc1" presStyleIdx="1" presStyleCnt="5">
        <dgm:presLayoutVars>
          <dgm:bulletEnabled val="1"/>
        </dgm:presLayoutVars>
      </dgm:prSet>
      <dgm:spPr/>
    </dgm:pt>
    <dgm:pt modelId="{B0563CD2-FBFF-4A0C-8430-BDE27D944B15}" type="pres">
      <dgm:prSet presAssocID="{011C0B8B-CE21-4BAF-AB89-7E5CF405E3D2}" presName="spaceBetweenRectangles" presStyleCnt="0"/>
      <dgm:spPr/>
    </dgm:pt>
    <dgm:pt modelId="{DA9C29AA-57A3-45B0-B10F-BFB4E0257FD4}" type="pres">
      <dgm:prSet presAssocID="{39126687-83DD-4F27-8327-7E79E533B794}" presName="parentLin" presStyleCnt="0"/>
      <dgm:spPr/>
    </dgm:pt>
    <dgm:pt modelId="{8405E22A-66F4-4C8E-95E4-1CD5F63AB213}" type="pres">
      <dgm:prSet presAssocID="{39126687-83DD-4F27-8327-7E79E533B794}" presName="parentLeftMargin" presStyleLbl="node1" presStyleIdx="1" presStyleCnt="5"/>
      <dgm:spPr/>
    </dgm:pt>
    <dgm:pt modelId="{6362FC38-CDCD-432E-8FA8-54D81C25F31E}" type="pres">
      <dgm:prSet presAssocID="{39126687-83DD-4F27-8327-7E79E533B794}" presName="parentText" presStyleLbl="node1" presStyleIdx="2" presStyleCnt="5">
        <dgm:presLayoutVars>
          <dgm:chMax val="0"/>
          <dgm:bulletEnabled val="1"/>
        </dgm:presLayoutVars>
      </dgm:prSet>
      <dgm:spPr/>
    </dgm:pt>
    <dgm:pt modelId="{35DE7212-F57C-4439-88F1-E7CB7E736795}" type="pres">
      <dgm:prSet presAssocID="{39126687-83DD-4F27-8327-7E79E533B794}" presName="negativeSpace" presStyleCnt="0"/>
      <dgm:spPr/>
    </dgm:pt>
    <dgm:pt modelId="{70CF93B5-2B41-467F-A329-54261BE9F328}" type="pres">
      <dgm:prSet presAssocID="{39126687-83DD-4F27-8327-7E79E533B794}" presName="childText" presStyleLbl="conFgAcc1" presStyleIdx="2" presStyleCnt="5">
        <dgm:presLayoutVars>
          <dgm:bulletEnabled val="1"/>
        </dgm:presLayoutVars>
      </dgm:prSet>
      <dgm:spPr/>
    </dgm:pt>
    <dgm:pt modelId="{97996E47-F7E9-4BF8-B83F-F277DB87F5A7}" type="pres">
      <dgm:prSet presAssocID="{08D2D9F1-01DF-46BC-BE09-53F274479D9C}" presName="spaceBetweenRectangles" presStyleCnt="0"/>
      <dgm:spPr/>
    </dgm:pt>
    <dgm:pt modelId="{4B6A6310-8747-412F-9CDB-4344D159D3AA}" type="pres">
      <dgm:prSet presAssocID="{D123DDE3-60C9-4D84-AABC-D9BF2762C117}" presName="parentLin" presStyleCnt="0"/>
      <dgm:spPr/>
    </dgm:pt>
    <dgm:pt modelId="{22AE2B1E-F851-4676-9429-9780BFCF71A2}" type="pres">
      <dgm:prSet presAssocID="{D123DDE3-60C9-4D84-AABC-D9BF2762C117}" presName="parentLeftMargin" presStyleLbl="node1" presStyleIdx="2" presStyleCnt="5"/>
      <dgm:spPr/>
    </dgm:pt>
    <dgm:pt modelId="{5485E8B4-EBBE-405C-BD24-616CD69049A3}" type="pres">
      <dgm:prSet presAssocID="{D123DDE3-60C9-4D84-AABC-D9BF2762C117}" presName="parentText" presStyleLbl="node1" presStyleIdx="3" presStyleCnt="5">
        <dgm:presLayoutVars>
          <dgm:chMax val="0"/>
          <dgm:bulletEnabled val="1"/>
        </dgm:presLayoutVars>
      </dgm:prSet>
      <dgm:spPr/>
    </dgm:pt>
    <dgm:pt modelId="{BED0D506-6916-41CD-8EA5-DD91FB8E04EB}" type="pres">
      <dgm:prSet presAssocID="{D123DDE3-60C9-4D84-AABC-D9BF2762C117}" presName="negativeSpace" presStyleCnt="0"/>
      <dgm:spPr/>
    </dgm:pt>
    <dgm:pt modelId="{EC5D2B6B-6CEC-4F47-B459-AC57C5A00046}" type="pres">
      <dgm:prSet presAssocID="{D123DDE3-60C9-4D84-AABC-D9BF2762C117}" presName="childText" presStyleLbl="conFgAcc1" presStyleIdx="3" presStyleCnt="5">
        <dgm:presLayoutVars>
          <dgm:bulletEnabled val="1"/>
        </dgm:presLayoutVars>
      </dgm:prSet>
      <dgm:spPr/>
    </dgm:pt>
    <dgm:pt modelId="{3CC9E436-22BE-4ED8-BF02-878AB36672BD}" type="pres">
      <dgm:prSet presAssocID="{9BA79E82-55F7-4B55-B940-3CC84A2E237C}" presName="spaceBetweenRectangles" presStyleCnt="0"/>
      <dgm:spPr/>
    </dgm:pt>
    <dgm:pt modelId="{6583E7C1-CA02-45EF-B3EF-2471C5BBE99D}" type="pres">
      <dgm:prSet presAssocID="{D207A9E7-42A4-44AC-A2DB-A90412D54740}" presName="parentLin" presStyleCnt="0"/>
      <dgm:spPr/>
    </dgm:pt>
    <dgm:pt modelId="{89876D01-BA07-41BB-B6C9-2BE88C1BFE93}" type="pres">
      <dgm:prSet presAssocID="{D207A9E7-42A4-44AC-A2DB-A90412D54740}" presName="parentLeftMargin" presStyleLbl="node1" presStyleIdx="3" presStyleCnt="5"/>
      <dgm:spPr/>
    </dgm:pt>
    <dgm:pt modelId="{62EE8465-8A29-4C98-BC53-2A14FF3239A2}" type="pres">
      <dgm:prSet presAssocID="{D207A9E7-42A4-44AC-A2DB-A90412D54740}" presName="parentText" presStyleLbl="node1" presStyleIdx="4" presStyleCnt="5">
        <dgm:presLayoutVars>
          <dgm:chMax val="0"/>
          <dgm:bulletEnabled val="1"/>
        </dgm:presLayoutVars>
      </dgm:prSet>
      <dgm:spPr/>
    </dgm:pt>
    <dgm:pt modelId="{0A18812C-836F-469E-B2B7-B81AF61AD2DB}" type="pres">
      <dgm:prSet presAssocID="{D207A9E7-42A4-44AC-A2DB-A90412D54740}" presName="negativeSpace" presStyleCnt="0"/>
      <dgm:spPr/>
    </dgm:pt>
    <dgm:pt modelId="{18077194-3967-40CE-B69D-D1446B1ED81B}" type="pres">
      <dgm:prSet presAssocID="{D207A9E7-42A4-44AC-A2DB-A90412D54740}" presName="childText" presStyleLbl="conFgAcc1" presStyleIdx="4" presStyleCnt="5">
        <dgm:presLayoutVars>
          <dgm:bulletEnabled val="1"/>
        </dgm:presLayoutVars>
      </dgm:prSet>
      <dgm:spPr/>
    </dgm:pt>
  </dgm:ptLst>
  <dgm:cxnLst>
    <dgm:cxn modelId="{0B760412-2D6A-4CAE-A818-EF9CA598CEBB}" type="presOf" srcId="{07F2AD71-7A1D-44A3-9E69-AE9CCD7DFE5A}" destId="{890A8D09-35EE-40E0-B53D-DA60C0DB1E86}" srcOrd="0" destOrd="0" presId="urn:microsoft.com/office/officeart/2005/8/layout/list1"/>
    <dgm:cxn modelId="{7A9ECD1A-6D9A-44DD-8073-6843DA25B165}" srcId="{29E92300-6731-4527-B1DB-98B4DF8B9CA0}" destId="{D207A9E7-42A4-44AC-A2DB-A90412D54740}" srcOrd="4" destOrd="0" parTransId="{F9729CBE-AC0A-4073-AE65-94AF4612BE61}" sibTransId="{43255330-87F3-492A-A4C2-6D3FFF342BA8}"/>
    <dgm:cxn modelId="{6246381C-1B46-48A3-A588-693BE46FDAE8}" type="presOf" srcId="{39126687-83DD-4F27-8327-7E79E533B794}" destId="{8405E22A-66F4-4C8E-95E4-1CD5F63AB213}" srcOrd="0" destOrd="0" presId="urn:microsoft.com/office/officeart/2005/8/layout/list1"/>
    <dgm:cxn modelId="{61546F24-1832-4B28-8A0E-61A9C2C95EF4}" type="presOf" srcId="{D123DDE3-60C9-4D84-AABC-D9BF2762C117}" destId="{5485E8B4-EBBE-405C-BD24-616CD69049A3}" srcOrd="1" destOrd="0" presId="urn:microsoft.com/office/officeart/2005/8/layout/list1"/>
    <dgm:cxn modelId="{33C14C27-E49A-4297-91BC-E7BA42B94AC2}" type="presOf" srcId="{1875EB2E-5DB1-442C-9FCC-F1EFDB4A26E8}" destId="{D673C44A-C243-4116-85F4-874EEEA196BA}" srcOrd="1" destOrd="0" presId="urn:microsoft.com/office/officeart/2005/8/layout/list1"/>
    <dgm:cxn modelId="{580BA92E-0C85-4C9F-95B8-F775D76E45C1}" type="presOf" srcId="{1875EB2E-5DB1-442C-9FCC-F1EFDB4A26E8}" destId="{A2D70ADE-A95A-4422-B1FF-374832BAC97F}" srcOrd="0" destOrd="0" presId="urn:microsoft.com/office/officeart/2005/8/layout/list1"/>
    <dgm:cxn modelId="{804ABF66-AE72-4E38-BBBF-F9D892B132BC}" type="presOf" srcId="{D207A9E7-42A4-44AC-A2DB-A90412D54740}" destId="{89876D01-BA07-41BB-B6C9-2BE88C1BFE93}" srcOrd="0" destOrd="0" presId="urn:microsoft.com/office/officeart/2005/8/layout/list1"/>
    <dgm:cxn modelId="{731C3870-D44A-4AB6-B9CC-9B944170F5A5}" srcId="{29E92300-6731-4527-B1DB-98B4DF8B9CA0}" destId="{1875EB2E-5DB1-442C-9FCC-F1EFDB4A26E8}" srcOrd="1" destOrd="0" parTransId="{00E20231-37FD-4A41-8033-AB81456846DE}" sibTransId="{011C0B8B-CE21-4BAF-AB89-7E5CF405E3D2}"/>
    <dgm:cxn modelId="{C1DBDB7A-14DA-4520-B942-54FD3ECE8235}" type="presOf" srcId="{29E92300-6731-4527-B1DB-98B4DF8B9CA0}" destId="{B4D6E14D-6975-4CF9-801B-96AADC958F07}" srcOrd="0" destOrd="0" presId="urn:microsoft.com/office/officeart/2005/8/layout/list1"/>
    <dgm:cxn modelId="{F6C7E57F-5DCB-49A1-BD73-AB9E3D712F9E}" type="presOf" srcId="{07F2AD71-7A1D-44A3-9E69-AE9CCD7DFE5A}" destId="{C4469D50-D514-47E6-A659-C7F36F288191}" srcOrd="1" destOrd="0" presId="urn:microsoft.com/office/officeart/2005/8/layout/list1"/>
    <dgm:cxn modelId="{A4846E93-26A2-41FD-B37F-C47D958B9C29}" srcId="{29E92300-6731-4527-B1DB-98B4DF8B9CA0}" destId="{D123DDE3-60C9-4D84-AABC-D9BF2762C117}" srcOrd="3" destOrd="0" parTransId="{F338409E-53D9-4401-85EB-E3B9B9E4F2F3}" sibTransId="{9BA79E82-55F7-4B55-B940-3CC84A2E237C}"/>
    <dgm:cxn modelId="{C76BF299-DF7B-4F71-8A70-83DE0ADFEAE4}" srcId="{29E92300-6731-4527-B1DB-98B4DF8B9CA0}" destId="{39126687-83DD-4F27-8327-7E79E533B794}" srcOrd="2" destOrd="0" parTransId="{810E8B6D-017F-42FD-A13A-7AE1C0DF9B77}" sibTransId="{08D2D9F1-01DF-46BC-BE09-53F274479D9C}"/>
    <dgm:cxn modelId="{5B3C66B7-6A61-442B-98A2-FFEFFC673EA8}" type="presOf" srcId="{D123DDE3-60C9-4D84-AABC-D9BF2762C117}" destId="{22AE2B1E-F851-4676-9429-9780BFCF71A2}" srcOrd="0" destOrd="0" presId="urn:microsoft.com/office/officeart/2005/8/layout/list1"/>
    <dgm:cxn modelId="{FC15F3CD-79D1-49C3-9592-65509F6A45DB}" srcId="{29E92300-6731-4527-B1DB-98B4DF8B9CA0}" destId="{07F2AD71-7A1D-44A3-9E69-AE9CCD7DFE5A}" srcOrd="0" destOrd="0" parTransId="{1B71ACF9-D905-4B9A-A397-3865F5ABA1C7}" sibTransId="{EC71304A-0361-4067-9836-12AC00D6B96C}"/>
    <dgm:cxn modelId="{D05A62EA-E179-4057-8AF0-867A2D7E4816}" type="presOf" srcId="{39126687-83DD-4F27-8327-7E79E533B794}" destId="{6362FC38-CDCD-432E-8FA8-54D81C25F31E}" srcOrd="1" destOrd="0" presId="urn:microsoft.com/office/officeart/2005/8/layout/list1"/>
    <dgm:cxn modelId="{435930F2-7F1C-4800-AC66-65FCB4AD190B}" type="presOf" srcId="{D207A9E7-42A4-44AC-A2DB-A90412D54740}" destId="{62EE8465-8A29-4C98-BC53-2A14FF3239A2}" srcOrd="1" destOrd="0" presId="urn:microsoft.com/office/officeart/2005/8/layout/list1"/>
    <dgm:cxn modelId="{B5E64826-C115-4121-BCD1-6ED320BCFC04}" type="presParOf" srcId="{B4D6E14D-6975-4CF9-801B-96AADC958F07}" destId="{1D7F8C9E-21BA-4C31-9EC0-F325EC1F370F}" srcOrd="0" destOrd="0" presId="urn:microsoft.com/office/officeart/2005/8/layout/list1"/>
    <dgm:cxn modelId="{AFBB57CA-33FC-44ED-9B01-4F00FEBBA9CA}" type="presParOf" srcId="{1D7F8C9E-21BA-4C31-9EC0-F325EC1F370F}" destId="{890A8D09-35EE-40E0-B53D-DA60C0DB1E86}" srcOrd="0" destOrd="0" presId="urn:microsoft.com/office/officeart/2005/8/layout/list1"/>
    <dgm:cxn modelId="{04DC2BE2-AE56-4660-A795-389F4A868C8B}" type="presParOf" srcId="{1D7F8C9E-21BA-4C31-9EC0-F325EC1F370F}" destId="{C4469D50-D514-47E6-A659-C7F36F288191}" srcOrd="1" destOrd="0" presId="urn:microsoft.com/office/officeart/2005/8/layout/list1"/>
    <dgm:cxn modelId="{ED04E9B1-788E-49DA-9EE1-D42D8252F0D5}" type="presParOf" srcId="{B4D6E14D-6975-4CF9-801B-96AADC958F07}" destId="{8C2D5329-9402-4862-8B43-CC26B72E8E95}" srcOrd="1" destOrd="0" presId="urn:microsoft.com/office/officeart/2005/8/layout/list1"/>
    <dgm:cxn modelId="{4C20F90D-6251-40CE-9351-2ECB84ADE062}" type="presParOf" srcId="{B4D6E14D-6975-4CF9-801B-96AADC958F07}" destId="{3294ABFA-B6F4-4B64-95C5-181953C0D0A7}" srcOrd="2" destOrd="0" presId="urn:microsoft.com/office/officeart/2005/8/layout/list1"/>
    <dgm:cxn modelId="{D4FEC4E5-617C-4868-921A-2D3E118D0CE6}" type="presParOf" srcId="{B4D6E14D-6975-4CF9-801B-96AADC958F07}" destId="{763B53EF-2ABB-4E25-98B4-D29B53207940}" srcOrd="3" destOrd="0" presId="urn:microsoft.com/office/officeart/2005/8/layout/list1"/>
    <dgm:cxn modelId="{7B54962D-B0A5-48F2-80C9-8327762BD0D0}" type="presParOf" srcId="{B4D6E14D-6975-4CF9-801B-96AADC958F07}" destId="{AC244795-5F96-4D32-A1EC-F6EB0CBFD6E5}" srcOrd="4" destOrd="0" presId="urn:microsoft.com/office/officeart/2005/8/layout/list1"/>
    <dgm:cxn modelId="{EC00F1E0-47E0-4A52-8DE2-F9AF3BEC92A0}" type="presParOf" srcId="{AC244795-5F96-4D32-A1EC-F6EB0CBFD6E5}" destId="{A2D70ADE-A95A-4422-B1FF-374832BAC97F}" srcOrd="0" destOrd="0" presId="urn:microsoft.com/office/officeart/2005/8/layout/list1"/>
    <dgm:cxn modelId="{5EA30344-4BEF-4ED0-96C2-C9927C866FD1}" type="presParOf" srcId="{AC244795-5F96-4D32-A1EC-F6EB0CBFD6E5}" destId="{D673C44A-C243-4116-85F4-874EEEA196BA}" srcOrd="1" destOrd="0" presId="urn:microsoft.com/office/officeart/2005/8/layout/list1"/>
    <dgm:cxn modelId="{D826574E-3B54-4F40-8A57-2D9C76FFBA48}" type="presParOf" srcId="{B4D6E14D-6975-4CF9-801B-96AADC958F07}" destId="{837B7342-7900-4CAE-B3EF-4133DA23E15E}" srcOrd="5" destOrd="0" presId="urn:microsoft.com/office/officeart/2005/8/layout/list1"/>
    <dgm:cxn modelId="{439E293B-B7C0-4204-AA25-8BBC114E0D03}" type="presParOf" srcId="{B4D6E14D-6975-4CF9-801B-96AADC958F07}" destId="{3F6749C5-30B5-4721-845B-5AF872CF3FD8}" srcOrd="6" destOrd="0" presId="urn:microsoft.com/office/officeart/2005/8/layout/list1"/>
    <dgm:cxn modelId="{1E537DEC-0251-47E0-947D-5D556BC1FC03}" type="presParOf" srcId="{B4D6E14D-6975-4CF9-801B-96AADC958F07}" destId="{B0563CD2-FBFF-4A0C-8430-BDE27D944B15}" srcOrd="7" destOrd="0" presId="urn:microsoft.com/office/officeart/2005/8/layout/list1"/>
    <dgm:cxn modelId="{AB977FCF-D131-408A-B100-7B79DE9E546B}" type="presParOf" srcId="{B4D6E14D-6975-4CF9-801B-96AADC958F07}" destId="{DA9C29AA-57A3-45B0-B10F-BFB4E0257FD4}" srcOrd="8" destOrd="0" presId="urn:microsoft.com/office/officeart/2005/8/layout/list1"/>
    <dgm:cxn modelId="{13A99A18-055E-4906-9D40-CFFD769A2B78}" type="presParOf" srcId="{DA9C29AA-57A3-45B0-B10F-BFB4E0257FD4}" destId="{8405E22A-66F4-4C8E-95E4-1CD5F63AB213}" srcOrd="0" destOrd="0" presId="urn:microsoft.com/office/officeart/2005/8/layout/list1"/>
    <dgm:cxn modelId="{C320A01F-78F6-4AC7-8ECB-0E6499F6EE13}" type="presParOf" srcId="{DA9C29AA-57A3-45B0-B10F-BFB4E0257FD4}" destId="{6362FC38-CDCD-432E-8FA8-54D81C25F31E}" srcOrd="1" destOrd="0" presId="urn:microsoft.com/office/officeart/2005/8/layout/list1"/>
    <dgm:cxn modelId="{72208E74-567A-4A9F-AFBD-1FB84FE6CCE6}" type="presParOf" srcId="{B4D6E14D-6975-4CF9-801B-96AADC958F07}" destId="{35DE7212-F57C-4439-88F1-E7CB7E736795}" srcOrd="9" destOrd="0" presId="urn:microsoft.com/office/officeart/2005/8/layout/list1"/>
    <dgm:cxn modelId="{8D452423-4B2A-42FB-BB70-349DACA36B98}" type="presParOf" srcId="{B4D6E14D-6975-4CF9-801B-96AADC958F07}" destId="{70CF93B5-2B41-467F-A329-54261BE9F328}" srcOrd="10" destOrd="0" presId="urn:microsoft.com/office/officeart/2005/8/layout/list1"/>
    <dgm:cxn modelId="{74AF635F-94E9-4910-A0F6-3DA254B8D4E4}" type="presParOf" srcId="{B4D6E14D-6975-4CF9-801B-96AADC958F07}" destId="{97996E47-F7E9-4BF8-B83F-F277DB87F5A7}" srcOrd="11" destOrd="0" presId="urn:microsoft.com/office/officeart/2005/8/layout/list1"/>
    <dgm:cxn modelId="{A1F0DC9E-723A-401B-9385-DF07E9BEC4CF}" type="presParOf" srcId="{B4D6E14D-6975-4CF9-801B-96AADC958F07}" destId="{4B6A6310-8747-412F-9CDB-4344D159D3AA}" srcOrd="12" destOrd="0" presId="urn:microsoft.com/office/officeart/2005/8/layout/list1"/>
    <dgm:cxn modelId="{EF8319AB-082B-42F6-AA4B-9290E8A64B5F}" type="presParOf" srcId="{4B6A6310-8747-412F-9CDB-4344D159D3AA}" destId="{22AE2B1E-F851-4676-9429-9780BFCF71A2}" srcOrd="0" destOrd="0" presId="urn:microsoft.com/office/officeart/2005/8/layout/list1"/>
    <dgm:cxn modelId="{84977F4A-67D4-4679-9BC5-84488E37420E}" type="presParOf" srcId="{4B6A6310-8747-412F-9CDB-4344D159D3AA}" destId="{5485E8B4-EBBE-405C-BD24-616CD69049A3}" srcOrd="1" destOrd="0" presId="urn:microsoft.com/office/officeart/2005/8/layout/list1"/>
    <dgm:cxn modelId="{6BEFC17A-1CA5-42F3-985B-C3D94135A1BF}" type="presParOf" srcId="{B4D6E14D-6975-4CF9-801B-96AADC958F07}" destId="{BED0D506-6916-41CD-8EA5-DD91FB8E04EB}" srcOrd="13" destOrd="0" presId="urn:microsoft.com/office/officeart/2005/8/layout/list1"/>
    <dgm:cxn modelId="{F066D7F4-D1EA-400A-AA71-CFD9C18AED0C}" type="presParOf" srcId="{B4D6E14D-6975-4CF9-801B-96AADC958F07}" destId="{EC5D2B6B-6CEC-4F47-B459-AC57C5A00046}" srcOrd="14" destOrd="0" presId="urn:microsoft.com/office/officeart/2005/8/layout/list1"/>
    <dgm:cxn modelId="{86E8C21E-C0BD-495A-BDF6-F7468F0A8998}" type="presParOf" srcId="{B4D6E14D-6975-4CF9-801B-96AADC958F07}" destId="{3CC9E436-22BE-4ED8-BF02-878AB36672BD}" srcOrd="15" destOrd="0" presId="urn:microsoft.com/office/officeart/2005/8/layout/list1"/>
    <dgm:cxn modelId="{7B007625-19DF-48C4-AD06-A886573808B6}" type="presParOf" srcId="{B4D6E14D-6975-4CF9-801B-96AADC958F07}" destId="{6583E7C1-CA02-45EF-B3EF-2471C5BBE99D}" srcOrd="16" destOrd="0" presId="urn:microsoft.com/office/officeart/2005/8/layout/list1"/>
    <dgm:cxn modelId="{74233029-F028-4A95-B67A-413DB56D5D55}" type="presParOf" srcId="{6583E7C1-CA02-45EF-B3EF-2471C5BBE99D}" destId="{89876D01-BA07-41BB-B6C9-2BE88C1BFE93}" srcOrd="0" destOrd="0" presId="urn:microsoft.com/office/officeart/2005/8/layout/list1"/>
    <dgm:cxn modelId="{CFFDE1CF-F64E-431E-83D5-72085CE08B2F}" type="presParOf" srcId="{6583E7C1-CA02-45EF-B3EF-2471C5BBE99D}" destId="{62EE8465-8A29-4C98-BC53-2A14FF3239A2}" srcOrd="1" destOrd="0" presId="urn:microsoft.com/office/officeart/2005/8/layout/list1"/>
    <dgm:cxn modelId="{32902631-0F4E-4855-88BF-7CF44B16837B}" type="presParOf" srcId="{B4D6E14D-6975-4CF9-801B-96AADC958F07}" destId="{0A18812C-836F-469E-B2B7-B81AF61AD2DB}" srcOrd="17" destOrd="0" presId="urn:microsoft.com/office/officeart/2005/8/layout/list1"/>
    <dgm:cxn modelId="{C73D36B2-1A55-47E7-9548-E8CAD18DC498}" type="presParOf" srcId="{B4D6E14D-6975-4CF9-801B-96AADC958F07}" destId="{18077194-3967-40CE-B69D-D1446B1ED81B}" srcOrd="18"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853B2C-D4E6-486E-B849-C0197FDC1C71}">
      <dsp:nvSpPr>
        <dsp:cNvPr id="0" name=""/>
        <dsp:cNvSpPr/>
      </dsp:nvSpPr>
      <dsp:spPr>
        <a:xfrm>
          <a:off x="0" y="921761"/>
          <a:ext cx="4834212" cy="2900527"/>
        </a:xfrm>
        <a:prstGeom prst="rect">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CO" sz="3600" b="1" kern="1200">
              <a:effectLst>
                <a:outerShdw blurRad="38100" dist="38100" dir="2700000" algn="tl">
                  <a:srgbClr val="000000">
                    <a:alpha val="43137"/>
                  </a:srgbClr>
                </a:outerShdw>
              </a:effectLst>
              <a:latin typeface="Comic Sans MS" panose="030F0702030302020204" pitchFamily="66" charset="0"/>
              <a:ea typeface="Open Sauce Bold"/>
              <a:cs typeface="Open Sauce Bold"/>
              <a:sym typeface="Open Sauce Bold"/>
            </a:rPr>
            <a:t>Fomentar la cultura del autocuidado.</a:t>
          </a:r>
          <a:endParaRPr lang="es-CO" sz="3600" b="1" kern="1200" dirty="0">
            <a:effectLst>
              <a:outerShdw blurRad="38100" dist="38100" dir="2700000" algn="tl">
                <a:srgbClr val="000000">
                  <a:alpha val="43137"/>
                </a:srgbClr>
              </a:outerShdw>
            </a:effectLst>
            <a:latin typeface="Comic Sans MS" panose="030F0702030302020204" pitchFamily="66" charset="0"/>
          </a:endParaRPr>
        </a:p>
      </dsp:txBody>
      <dsp:txXfrm>
        <a:off x="0" y="921761"/>
        <a:ext cx="4834212" cy="2900527"/>
      </dsp:txXfrm>
    </dsp:sp>
    <dsp:sp modelId="{56FA4EFC-E122-4BC8-BC2F-7425E0FE6BF2}">
      <dsp:nvSpPr>
        <dsp:cNvPr id="0" name=""/>
        <dsp:cNvSpPr/>
      </dsp:nvSpPr>
      <dsp:spPr>
        <a:xfrm>
          <a:off x="5317633" y="921761"/>
          <a:ext cx="4834212" cy="2900527"/>
        </a:xfrm>
        <a:prstGeom prst="rect">
          <a:avLst/>
        </a:prstGeom>
        <a:gradFill rotWithShape="0">
          <a:gsLst>
            <a:gs pos="0">
              <a:schemeClr val="accent1">
                <a:shade val="80000"/>
                <a:hueOff val="61249"/>
                <a:satOff val="-878"/>
                <a:lumOff val="5123"/>
                <a:alphaOff val="0"/>
                <a:shade val="51000"/>
                <a:satMod val="130000"/>
              </a:schemeClr>
            </a:gs>
            <a:gs pos="80000">
              <a:schemeClr val="accent1">
                <a:shade val="80000"/>
                <a:hueOff val="61249"/>
                <a:satOff val="-878"/>
                <a:lumOff val="5123"/>
                <a:alphaOff val="0"/>
                <a:shade val="93000"/>
                <a:satMod val="130000"/>
              </a:schemeClr>
            </a:gs>
            <a:gs pos="100000">
              <a:schemeClr val="accent1">
                <a:shade val="80000"/>
                <a:hueOff val="61249"/>
                <a:satOff val="-878"/>
                <a:lumOff val="512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CO" sz="3600" b="1" kern="1200">
              <a:effectLst>
                <a:outerShdw blurRad="38100" dist="38100" dir="2700000" algn="tl">
                  <a:srgbClr val="000000">
                    <a:alpha val="43137"/>
                  </a:srgbClr>
                </a:outerShdw>
              </a:effectLst>
              <a:latin typeface="Comic Sans MS" panose="030F0702030302020204" pitchFamily="66" charset="0"/>
              <a:sym typeface="Open Sauce Bold"/>
            </a:rPr>
            <a:t>Minimizar riesgos de accidentes laborales y enfermedad profesional.</a:t>
          </a:r>
          <a:endParaRPr lang="es-CO" sz="3600" b="1" kern="1200" dirty="0">
            <a:effectLst>
              <a:outerShdw blurRad="38100" dist="38100" dir="2700000" algn="tl">
                <a:srgbClr val="000000">
                  <a:alpha val="43137"/>
                </a:srgbClr>
              </a:outerShdw>
            </a:effectLst>
            <a:latin typeface="Comic Sans MS" panose="030F0702030302020204" pitchFamily="66" charset="0"/>
          </a:endParaRPr>
        </a:p>
      </dsp:txBody>
      <dsp:txXfrm>
        <a:off x="5317633" y="921761"/>
        <a:ext cx="4834212" cy="2900527"/>
      </dsp:txXfrm>
    </dsp:sp>
    <dsp:sp modelId="{C95D382F-D95B-4393-BD6D-E5E657CBAE5C}">
      <dsp:nvSpPr>
        <dsp:cNvPr id="0" name=""/>
        <dsp:cNvSpPr/>
      </dsp:nvSpPr>
      <dsp:spPr>
        <a:xfrm>
          <a:off x="10625550" y="1008081"/>
          <a:ext cx="4834212" cy="2900527"/>
        </a:xfrm>
        <a:prstGeom prst="rect">
          <a:avLst/>
        </a:prstGeom>
        <a:gradFill rotWithShape="0">
          <a:gsLst>
            <a:gs pos="0">
              <a:schemeClr val="accent1">
                <a:shade val="80000"/>
                <a:hueOff val="122498"/>
                <a:satOff val="-1757"/>
                <a:lumOff val="10246"/>
                <a:alphaOff val="0"/>
                <a:shade val="51000"/>
                <a:satMod val="130000"/>
              </a:schemeClr>
            </a:gs>
            <a:gs pos="80000">
              <a:schemeClr val="accent1">
                <a:shade val="80000"/>
                <a:hueOff val="122498"/>
                <a:satOff val="-1757"/>
                <a:lumOff val="10246"/>
                <a:alphaOff val="0"/>
                <a:shade val="93000"/>
                <a:satMod val="130000"/>
              </a:schemeClr>
            </a:gs>
            <a:gs pos="100000">
              <a:schemeClr val="accent1">
                <a:shade val="80000"/>
                <a:hueOff val="122498"/>
                <a:satOff val="-1757"/>
                <a:lumOff val="1024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CO" sz="3600" b="1" kern="1200">
              <a:effectLst>
                <a:outerShdw blurRad="38100" dist="38100" dir="2700000" algn="tl">
                  <a:srgbClr val="000000">
                    <a:alpha val="43137"/>
                  </a:srgbClr>
                </a:outerShdw>
              </a:effectLst>
              <a:latin typeface="Comic Sans MS" panose="030F0702030302020204" pitchFamily="66" charset="0"/>
              <a:sym typeface="Open Sauce Bold"/>
            </a:rPr>
            <a:t>Cumplir la normatividad vigente</a:t>
          </a:r>
          <a:endParaRPr lang="es-CO" sz="3600" b="1" kern="1200" dirty="0">
            <a:effectLst>
              <a:outerShdw blurRad="38100" dist="38100" dir="2700000" algn="tl">
                <a:srgbClr val="000000">
                  <a:alpha val="43137"/>
                </a:srgbClr>
              </a:outerShdw>
            </a:effectLst>
            <a:latin typeface="Comic Sans MS" panose="030F0702030302020204" pitchFamily="66" charset="0"/>
          </a:endParaRPr>
        </a:p>
      </dsp:txBody>
      <dsp:txXfrm>
        <a:off x="10625550" y="1008081"/>
        <a:ext cx="4834212" cy="2900527"/>
      </dsp:txXfrm>
    </dsp:sp>
    <dsp:sp modelId="{94637FEA-3818-4FDF-B63E-79ABB0236710}">
      <dsp:nvSpPr>
        <dsp:cNvPr id="0" name=""/>
        <dsp:cNvSpPr/>
      </dsp:nvSpPr>
      <dsp:spPr>
        <a:xfrm>
          <a:off x="0" y="4305710"/>
          <a:ext cx="4834212" cy="2900527"/>
        </a:xfrm>
        <a:prstGeom prst="rect">
          <a:avLst/>
        </a:prstGeom>
        <a:gradFill rotWithShape="0">
          <a:gsLst>
            <a:gs pos="0">
              <a:schemeClr val="accent1">
                <a:shade val="80000"/>
                <a:hueOff val="183747"/>
                <a:satOff val="-2635"/>
                <a:lumOff val="15369"/>
                <a:alphaOff val="0"/>
                <a:shade val="51000"/>
                <a:satMod val="130000"/>
              </a:schemeClr>
            </a:gs>
            <a:gs pos="80000">
              <a:schemeClr val="accent1">
                <a:shade val="80000"/>
                <a:hueOff val="183747"/>
                <a:satOff val="-2635"/>
                <a:lumOff val="15369"/>
                <a:alphaOff val="0"/>
                <a:shade val="93000"/>
                <a:satMod val="130000"/>
              </a:schemeClr>
            </a:gs>
            <a:gs pos="100000">
              <a:schemeClr val="accent1">
                <a:shade val="80000"/>
                <a:hueOff val="183747"/>
                <a:satOff val="-2635"/>
                <a:lumOff val="1536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CO" sz="3600" b="1" kern="1200">
              <a:effectLst>
                <a:outerShdw blurRad="38100" dist="38100" dir="2700000" algn="tl">
                  <a:srgbClr val="000000">
                    <a:alpha val="43137"/>
                  </a:srgbClr>
                </a:outerShdw>
              </a:effectLst>
              <a:latin typeface="Comic Sans MS" panose="030F0702030302020204" pitchFamily="66" charset="0"/>
              <a:sym typeface="Open Sauce Bold"/>
            </a:rPr>
            <a:t>Incentivar el trabajo en equipo </a:t>
          </a:r>
          <a:endParaRPr lang="es-CO" sz="3600" b="1" kern="1200" dirty="0">
            <a:effectLst>
              <a:outerShdw blurRad="38100" dist="38100" dir="2700000" algn="tl">
                <a:srgbClr val="000000">
                  <a:alpha val="43137"/>
                </a:srgbClr>
              </a:outerShdw>
            </a:effectLst>
            <a:latin typeface="Comic Sans MS" panose="030F0702030302020204" pitchFamily="66" charset="0"/>
          </a:endParaRPr>
        </a:p>
      </dsp:txBody>
      <dsp:txXfrm>
        <a:off x="0" y="4305710"/>
        <a:ext cx="4834212" cy="2900527"/>
      </dsp:txXfrm>
    </dsp:sp>
    <dsp:sp modelId="{7B2B8609-D94F-4EDE-AE29-4953D97156A3}">
      <dsp:nvSpPr>
        <dsp:cNvPr id="0" name=""/>
        <dsp:cNvSpPr/>
      </dsp:nvSpPr>
      <dsp:spPr>
        <a:xfrm>
          <a:off x="5317633" y="4305710"/>
          <a:ext cx="4834212" cy="2900527"/>
        </a:xfrm>
        <a:prstGeom prst="rect">
          <a:avLst/>
        </a:prstGeom>
        <a:gradFill rotWithShape="0">
          <a:gsLst>
            <a:gs pos="0">
              <a:schemeClr val="accent1">
                <a:shade val="80000"/>
                <a:hueOff val="244997"/>
                <a:satOff val="-3514"/>
                <a:lumOff val="20492"/>
                <a:alphaOff val="0"/>
                <a:shade val="51000"/>
                <a:satMod val="130000"/>
              </a:schemeClr>
            </a:gs>
            <a:gs pos="80000">
              <a:schemeClr val="accent1">
                <a:shade val="80000"/>
                <a:hueOff val="244997"/>
                <a:satOff val="-3514"/>
                <a:lumOff val="20492"/>
                <a:alphaOff val="0"/>
                <a:shade val="93000"/>
                <a:satMod val="130000"/>
              </a:schemeClr>
            </a:gs>
            <a:gs pos="100000">
              <a:schemeClr val="accent1">
                <a:shade val="80000"/>
                <a:hueOff val="244997"/>
                <a:satOff val="-3514"/>
                <a:lumOff val="2049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CO" sz="3600" b="1" kern="1200">
              <a:effectLst>
                <a:outerShdw blurRad="38100" dist="38100" dir="2700000" algn="tl">
                  <a:srgbClr val="000000">
                    <a:alpha val="43137"/>
                  </a:srgbClr>
                </a:outerShdw>
              </a:effectLst>
              <a:latin typeface="Comic Sans MS" panose="030F0702030302020204" pitchFamily="66" charset="0"/>
              <a:sym typeface="Open Sauce Bold"/>
            </a:rPr>
            <a:t>Capacitar continuamente al talento humano de la institución.</a:t>
          </a:r>
          <a:endParaRPr lang="es-CO" sz="3600" b="1" kern="1200" dirty="0">
            <a:effectLst>
              <a:outerShdw blurRad="38100" dist="38100" dir="2700000" algn="tl">
                <a:srgbClr val="000000">
                  <a:alpha val="43137"/>
                </a:srgbClr>
              </a:outerShdw>
            </a:effectLst>
            <a:latin typeface="Comic Sans MS" panose="030F0702030302020204" pitchFamily="66" charset="0"/>
          </a:endParaRPr>
        </a:p>
      </dsp:txBody>
      <dsp:txXfrm>
        <a:off x="5317633" y="4305710"/>
        <a:ext cx="4834212" cy="2900527"/>
      </dsp:txXfrm>
    </dsp:sp>
    <dsp:sp modelId="{6EDAD306-21AD-40A6-913C-C1F1388C76E8}">
      <dsp:nvSpPr>
        <dsp:cNvPr id="0" name=""/>
        <dsp:cNvSpPr/>
      </dsp:nvSpPr>
      <dsp:spPr>
        <a:xfrm>
          <a:off x="10635267" y="4305710"/>
          <a:ext cx="4834212" cy="2900527"/>
        </a:xfrm>
        <a:prstGeom prst="rect">
          <a:avLst/>
        </a:prstGeom>
        <a:gradFill rotWithShape="0">
          <a:gsLst>
            <a:gs pos="0">
              <a:schemeClr val="accent1">
                <a:shade val="80000"/>
                <a:hueOff val="306246"/>
                <a:satOff val="-4392"/>
                <a:lumOff val="25615"/>
                <a:alphaOff val="0"/>
                <a:shade val="51000"/>
                <a:satMod val="130000"/>
              </a:schemeClr>
            </a:gs>
            <a:gs pos="80000">
              <a:schemeClr val="accent1">
                <a:shade val="80000"/>
                <a:hueOff val="306246"/>
                <a:satOff val="-4392"/>
                <a:lumOff val="25615"/>
                <a:alphaOff val="0"/>
                <a:shade val="93000"/>
                <a:satMod val="130000"/>
              </a:schemeClr>
            </a:gs>
            <a:gs pos="100000">
              <a:schemeClr val="accent1">
                <a:shade val="80000"/>
                <a:hueOff val="306246"/>
                <a:satOff val="-4392"/>
                <a:lumOff val="256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CO" sz="3600" b="1" kern="1200" dirty="0">
              <a:effectLst>
                <a:outerShdw blurRad="38100" dist="38100" dir="2700000" algn="tl">
                  <a:srgbClr val="000000">
                    <a:alpha val="43137"/>
                  </a:srgbClr>
                </a:outerShdw>
              </a:effectLst>
              <a:latin typeface="Comic Sans MS" panose="030F0702030302020204" pitchFamily="66" charset="0"/>
              <a:sym typeface="Open Sauce Bold"/>
            </a:rPr>
            <a:t>Fomentar estilos de vida saludables</a:t>
          </a:r>
          <a:endParaRPr lang="es-CO" sz="3600" b="1" kern="1200" dirty="0">
            <a:effectLst>
              <a:outerShdw blurRad="38100" dist="38100" dir="2700000" algn="tl">
                <a:srgbClr val="000000">
                  <a:alpha val="43137"/>
                </a:srgbClr>
              </a:outerShdw>
            </a:effectLst>
            <a:latin typeface="Comic Sans MS" panose="030F0702030302020204" pitchFamily="66" charset="0"/>
          </a:endParaRPr>
        </a:p>
      </dsp:txBody>
      <dsp:txXfrm>
        <a:off x="10635267" y="4305710"/>
        <a:ext cx="4834212" cy="29005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94ABFA-B6F4-4B64-95C5-181953C0D0A7}">
      <dsp:nvSpPr>
        <dsp:cNvPr id="0" name=""/>
        <dsp:cNvSpPr/>
      </dsp:nvSpPr>
      <dsp:spPr>
        <a:xfrm>
          <a:off x="0" y="610159"/>
          <a:ext cx="15484256" cy="90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469D50-D514-47E6-A659-C7F36F288191}">
      <dsp:nvSpPr>
        <dsp:cNvPr id="0" name=""/>
        <dsp:cNvSpPr/>
      </dsp:nvSpPr>
      <dsp:spPr>
        <a:xfrm>
          <a:off x="774212" y="78799"/>
          <a:ext cx="10838979" cy="1062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9688" tIns="0" rIns="409688" bIns="0" numCol="1" spcCol="1270" anchor="ctr" anchorCtr="0">
          <a:noAutofit/>
        </a:bodyPr>
        <a:lstStyle/>
        <a:p>
          <a:pPr marL="0" lvl="0" indent="0" algn="l" defTabSz="1244600">
            <a:lnSpc>
              <a:spcPct val="90000"/>
            </a:lnSpc>
            <a:spcBef>
              <a:spcPct val="0"/>
            </a:spcBef>
            <a:spcAft>
              <a:spcPct val="35000"/>
            </a:spcAft>
            <a:buNone/>
          </a:pPr>
          <a:r>
            <a:rPr lang="es-CO" sz="2800" b="1" kern="1200" dirty="0">
              <a:solidFill>
                <a:schemeClr val="bg1"/>
              </a:solidFill>
              <a:effectLst>
                <a:outerShdw blurRad="38100" dist="38100" dir="2700000" algn="tl">
                  <a:srgbClr val="000000">
                    <a:alpha val="43137"/>
                  </a:srgbClr>
                </a:outerShdw>
              </a:effectLst>
              <a:latin typeface="Comic Sans MS" panose="030F0702030302020204" pitchFamily="66" charset="0"/>
              <a:ea typeface="Open Sauce Bold"/>
              <a:cs typeface="Open Sauce Bold"/>
              <a:sym typeface="Open Sauce Bold"/>
            </a:rPr>
            <a:t>Mejor ambiente de trabajo</a:t>
          </a:r>
          <a:endParaRPr lang="es-CO" sz="2800" b="1" kern="1200" dirty="0">
            <a:solidFill>
              <a:schemeClr val="bg1"/>
            </a:solidFill>
            <a:effectLst>
              <a:outerShdw blurRad="38100" dist="38100" dir="2700000" algn="tl">
                <a:srgbClr val="000000">
                  <a:alpha val="43137"/>
                </a:srgbClr>
              </a:outerShdw>
            </a:effectLst>
          </a:endParaRPr>
        </a:p>
      </dsp:txBody>
      <dsp:txXfrm>
        <a:off x="826090" y="130677"/>
        <a:ext cx="10735223" cy="958964"/>
      </dsp:txXfrm>
    </dsp:sp>
    <dsp:sp modelId="{3F6749C5-30B5-4721-845B-5AF872CF3FD8}">
      <dsp:nvSpPr>
        <dsp:cNvPr id="0" name=""/>
        <dsp:cNvSpPr/>
      </dsp:nvSpPr>
      <dsp:spPr>
        <a:xfrm>
          <a:off x="0" y="2243119"/>
          <a:ext cx="15484256" cy="90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73C44A-C243-4116-85F4-874EEEA196BA}">
      <dsp:nvSpPr>
        <dsp:cNvPr id="0" name=""/>
        <dsp:cNvSpPr/>
      </dsp:nvSpPr>
      <dsp:spPr>
        <a:xfrm>
          <a:off x="774212" y="1711759"/>
          <a:ext cx="10838979" cy="1062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9688" tIns="0" rIns="409688" bIns="0" numCol="1" spcCol="1270" anchor="ctr" anchorCtr="0">
          <a:noAutofit/>
        </a:bodyPr>
        <a:lstStyle/>
        <a:p>
          <a:pPr marL="0" lvl="0" indent="0" algn="l" defTabSz="1244600">
            <a:lnSpc>
              <a:spcPct val="90000"/>
            </a:lnSpc>
            <a:spcBef>
              <a:spcPct val="0"/>
            </a:spcBef>
            <a:spcAft>
              <a:spcPct val="35000"/>
            </a:spcAft>
            <a:buNone/>
          </a:pPr>
          <a:r>
            <a:rPr lang="es-CO" sz="2800" b="1" kern="1200" dirty="0">
              <a:solidFill>
                <a:schemeClr val="bg1"/>
              </a:solidFill>
              <a:effectLst>
                <a:outerShdw blurRad="38100" dist="38100" dir="2700000" algn="tl">
                  <a:srgbClr val="000000">
                    <a:alpha val="43137"/>
                  </a:srgbClr>
                </a:outerShdw>
              </a:effectLst>
              <a:latin typeface="Comic Sans MS" panose="030F0702030302020204" pitchFamily="66" charset="0"/>
              <a:ea typeface="Open Sauce Bold"/>
              <a:cs typeface="Open Sauce Bold"/>
              <a:sym typeface="Open Sauce Bold"/>
            </a:rPr>
            <a:t>Bienestar y la calidad de vida laboral</a:t>
          </a:r>
          <a:endParaRPr lang="es-CO" sz="2800" b="1" kern="1200" dirty="0">
            <a:solidFill>
              <a:schemeClr val="bg1"/>
            </a:solidFill>
            <a:effectLst>
              <a:outerShdw blurRad="38100" dist="38100" dir="2700000" algn="tl">
                <a:srgbClr val="000000">
                  <a:alpha val="43137"/>
                </a:srgbClr>
              </a:outerShdw>
            </a:effectLst>
          </a:endParaRPr>
        </a:p>
      </dsp:txBody>
      <dsp:txXfrm>
        <a:off x="826090" y="1763637"/>
        <a:ext cx="10735223" cy="958964"/>
      </dsp:txXfrm>
    </dsp:sp>
    <dsp:sp modelId="{70CF93B5-2B41-467F-A329-54261BE9F328}">
      <dsp:nvSpPr>
        <dsp:cNvPr id="0" name=""/>
        <dsp:cNvSpPr/>
      </dsp:nvSpPr>
      <dsp:spPr>
        <a:xfrm>
          <a:off x="0" y="3876079"/>
          <a:ext cx="15484256" cy="90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62FC38-CDCD-432E-8FA8-54D81C25F31E}">
      <dsp:nvSpPr>
        <dsp:cNvPr id="0" name=""/>
        <dsp:cNvSpPr/>
      </dsp:nvSpPr>
      <dsp:spPr>
        <a:xfrm>
          <a:off x="774212" y="3344719"/>
          <a:ext cx="10838979" cy="1062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9688" tIns="0" rIns="409688" bIns="0" numCol="1" spcCol="1270" anchor="ctr" anchorCtr="0">
          <a:noAutofit/>
        </a:bodyPr>
        <a:lstStyle/>
        <a:p>
          <a:pPr marL="0" lvl="0" indent="0" algn="l" defTabSz="1244600">
            <a:lnSpc>
              <a:spcPct val="90000"/>
            </a:lnSpc>
            <a:spcBef>
              <a:spcPct val="0"/>
            </a:spcBef>
            <a:spcAft>
              <a:spcPct val="35000"/>
            </a:spcAft>
            <a:buNone/>
          </a:pPr>
          <a:r>
            <a:rPr lang="es-CO" sz="2800" b="1" kern="1200" dirty="0">
              <a:solidFill>
                <a:schemeClr val="bg1"/>
              </a:solidFill>
              <a:effectLst>
                <a:outerShdw blurRad="38100" dist="38100" dir="2700000" algn="tl">
                  <a:srgbClr val="000000">
                    <a:alpha val="43137"/>
                  </a:srgbClr>
                </a:outerShdw>
              </a:effectLst>
              <a:latin typeface="Comic Sans MS" panose="030F0702030302020204" pitchFamily="66" charset="0"/>
              <a:ea typeface="Open Sauce Bold"/>
              <a:cs typeface="Open Sauce Bold"/>
              <a:sym typeface="Open Sauce Bold"/>
            </a:rPr>
            <a:t>La disminución de las tasas de ausentismo por enfermedad</a:t>
          </a:r>
          <a:endParaRPr lang="es-CO" sz="2800" b="1" kern="1200" dirty="0">
            <a:solidFill>
              <a:schemeClr val="bg1"/>
            </a:solidFill>
            <a:effectLst>
              <a:outerShdw blurRad="38100" dist="38100" dir="2700000" algn="tl">
                <a:srgbClr val="000000">
                  <a:alpha val="43137"/>
                </a:srgbClr>
              </a:outerShdw>
            </a:effectLst>
          </a:endParaRPr>
        </a:p>
      </dsp:txBody>
      <dsp:txXfrm>
        <a:off x="826090" y="3396597"/>
        <a:ext cx="10735223" cy="958964"/>
      </dsp:txXfrm>
    </dsp:sp>
    <dsp:sp modelId="{EC5D2B6B-6CEC-4F47-B459-AC57C5A00046}">
      <dsp:nvSpPr>
        <dsp:cNvPr id="0" name=""/>
        <dsp:cNvSpPr/>
      </dsp:nvSpPr>
      <dsp:spPr>
        <a:xfrm>
          <a:off x="0" y="5509040"/>
          <a:ext cx="15484256" cy="90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85E8B4-EBBE-405C-BD24-616CD69049A3}">
      <dsp:nvSpPr>
        <dsp:cNvPr id="0" name=""/>
        <dsp:cNvSpPr/>
      </dsp:nvSpPr>
      <dsp:spPr>
        <a:xfrm>
          <a:off x="774212" y="4977680"/>
          <a:ext cx="10838979" cy="1062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9688" tIns="0" rIns="409688" bIns="0" numCol="1" spcCol="1270" anchor="ctr" anchorCtr="0">
          <a:noAutofit/>
        </a:bodyPr>
        <a:lstStyle/>
        <a:p>
          <a:pPr marL="0" lvl="0" indent="0" algn="l" defTabSz="1244600">
            <a:lnSpc>
              <a:spcPct val="90000"/>
            </a:lnSpc>
            <a:spcBef>
              <a:spcPct val="0"/>
            </a:spcBef>
            <a:spcAft>
              <a:spcPct val="35000"/>
            </a:spcAft>
            <a:buNone/>
          </a:pPr>
          <a:r>
            <a:rPr lang="es-CO" sz="2800" b="1" kern="1200" dirty="0">
              <a:solidFill>
                <a:schemeClr val="bg1"/>
              </a:solidFill>
              <a:effectLst>
                <a:outerShdw blurRad="38100" dist="38100" dir="2700000" algn="tl">
                  <a:srgbClr val="000000">
                    <a:alpha val="43137"/>
                  </a:srgbClr>
                </a:outerShdw>
              </a:effectLst>
              <a:latin typeface="Comic Sans MS" panose="030F0702030302020204" pitchFamily="66" charset="0"/>
              <a:ea typeface="Open Sauce Bold"/>
              <a:cs typeface="Open Sauce Bold"/>
              <a:sym typeface="Open Sauce Bold"/>
            </a:rPr>
            <a:t>Reducción de las tasas de accidentalidad y mortalidad por accidentes de trabajo </a:t>
          </a:r>
          <a:endParaRPr lang="es-CO" sz="2800" b="1" kern="1200" dirty="0">
            <a:solidFill>
              <a:schemeClr val="bg1"/>
            </a:solidFill>
            <a:effectLst>
              <a:outerShdw blurRad="38100" dist="38100" dir="2700000" algn="tl">
                <a:srgbClr val="000000">
                  <a:alpha val="43137"/>
                </a:srgbClr>
              </a:outerShdw>
            </a:effectLst>
          </a:endParaRPr>
        </a:p>
      </dsp:txBody>
      <dsp:txXfrm>
        <a:off x="826090" y="5029558"/>
        <a:ext cx="10735223" cy="958964"/>
      </dsp:txXfrm>
    </dsp:sp>
    <dsp:sp modelId="{18077194-3967-40CE-B69D-D1446B1ED81B}">
      <dsp:nvSpPr>
        <dsp:cNvPr id="0" name=""/>
        <dsp:cNvSpPr/>
      </dsp:nvSpPr>
      <dsp:spPr>
        <a:xfrm>
          <a:off x="0" y="7142000"/>
          <a:ext cx="15484256" cy="90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EE8465-8A29-4C98-BC53-2A14FF3239A2}">
      <dsp:nvSpPr>
        <dsp:cNvPr id="0" name=""/>
        <dsp:cNvSpPr/>
      </dsp:nvSpPr>
      <dsp:spPr>
        <a:xfrm>
          <a:off x="774212" y="6610640"/>
          <a:ext cx="10838979" cy="1062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9688" tIns="0" rIns="409688" bIns="0" numCol="1" spcCol="1270" anchor="ctr" anchorCtr="0">
          <a:noAutofit/>
        </a:bodyPr>
        <a:lstStyle/>
        <a:p>
          <a:pPr marL="0" lvl="0" indent="0" algn="l" defTabSz="1244600">
            <a:lnSpc>
              <a:spcPct val="90000"/>
            </a:lnSpc>
            <a:spcBef>
              <a:spcPct val="0"/>
            </a:spcBef>
            <a:spcAft>
              <a:spcPct val="35000"/>
            </a:spcAft>
            <a:buNone/>
          </a:pPr>
          <a:r>
            <a:rPr lang="es-CO" sz="2800" b="1" kern="1200" dirty="0">
              <a:solidFill>
                <a:schemeClr val="bg1"/>
              </a:solidFill>
              <a:effectLst>
                <a:outerShdw blurRad="38100" dist="38100" dir="2700000" algn="tl">
                  <a:srgbClr val="000000">
                    <a:alpha val="43137"/>
                  </a:srgbClr>
                </a:outerShdw>
              </a:effectLst>
              <a:latin typeface="Comic Sans MS" panose="030F0702030302020204" pitchFamily="66" charset="0"/>
              <a:ea typeface="Open Sauce Bold"/>
              <a:cs typeface="Open Sauce Bold"/>
              <a:sym typeface="Open Sauce Bold"/>
            </a:rPr>
            <a:t>Aumento de la productividad. </a:t>
          </a:r>
          <a:endParaRPr lang="es-CO" sz="2800" b="1" kern="1200" dirty="0">
            <a:solidFill>
              <a:schemeClr val="bg1"/>
            </a:solidFill>
            <a:effectLst>
              <a:outerShdw blurRad="38100" dist="38100" dir="2700000" algn="tl">
                <a:srgbClr val="000000">
                  <a:alpha val="43137"/>
                </a:srgbClr>
              </a:outerShdw>
            </a:effectLst>
          </a:endParaRPr>
        </a:p>
      </dsp:txBody>
      <dsp:txXfrm>
        <a:off x="826090" y="6662518"/>
        <a:ext cx="10735223" cy="95896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0.svg"/><Relationship Id="rId7" Type="http://schemas.openxmlformats.org/officeDocument/2006/relationships/diagramColors" Target="../diagrams/colors2.xml"/><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slideLayout" Target="../slideLayouts/slideLayout7.xml"/><Relationship Id="rId4" Type="http://schemas.openxmlformats.org/officeDocument/2006/relationships/image" Target="../media/image3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image" Target="../media/image23.svg"/><Relationship Id="rId7" Type="http://schemas.openxmlformats.org/officeDocument/2006/relationships/image" Target="../media/image27.svg"/><Relationship Id="rId12" Type="http://schemas.microsoft.com/office/2007/relationships/diagramDrawing" Target="../diagrams/drawing1.xml"/><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diagramColors" Target="../diagrams/colors1.xml"/><Relationship Id="rId5" Type="http://schemas.openxmlformats.org/officeDocument/2006/relationships/image" Target="../media/image25.svg"/><Relationship Id="rId10" Type="http://schemas.openxmlformats.org/officeDocument/2006/relationships/diagramQuickStyle" Target="../diagrams/quickStyle1.xml"/><Relationship Id="rId4" Type="http://schemas.openxmlformats.org/officeDocument/2006/relationships/image" Target="../media/image24.png"/><Relationship Id="rId9"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9"/>
          <p:cNvSpPr txBox="1"/>
          <p:nvPr/>
        </p:nvSpPr>
        <p:spPr>
          <a:xfrm>
            <a:off x="-1" y="-630548"/>
            <a:ext cx="2235923" cy="11372230"/>
          </a:xfrm>
          <a:prstGeom prst="rect">
            <a:avLst/>
          </a:prstGeom>
        </p:spPr>
        <p:txBody>
          <a:bodyPr lIns="50800" tIns="50800" rIns="50800" bIns="50800" rtlCol="0" anchor="ctr"/>
          <a:lstStyle/>
          <a:p>
            <a:pPr algn="ctr">
              <a:lnSpc>
                <a:spcPts val="2859"/>
              </a:lnSpc>
            </a:pPr>
            <a:endParaRPr dirty="0"/>
          </a:p>
        </p:txBody>
      </p:sp>
      <p:grpSp>
        <p:nvGrpSpPr>
          <p:cNvPr id="10" name="Group 10"/>
          <p:cNvGrpSpPr/>
          <p:nvPr/>
        </p:nvGrpSpPr>
        <p:grpSpPr>
          <a:xfrm>
            <a:off x="1227773" y="4163622"/>
            <a:ext cx="110236" cy="2818996"/>
            <a:chOff x="0" y="0"/>
            <a:chExt cx="26312" cy="672855"/>
          </a:xfrm>
        </p:grpSpPr>
        <p:sp>
          <p:nvSpPr>
            <p:cNvPr id="11" name="Freeform 11"/>
            <p:cNvSpPr/>
            <p:nvPr/>
          </p:nvSpPr>
          <p:spPr>
            <a:xfrm>
              <a:off x="0" y="0"/>
              <a:ext cx="26312" cy="672855"/>
            </a:xfrm>
            <a:custGeom>
              <a:avLst/>
              <a:gdLst/>
              <a:ahLst/>
              <a:cxnLst/>
              <a:rect l="l" t="t" r="r" b="b"/>
              <a:pathLst>
                <a:path w="26312" h="672855">
                  <a:moveTo>
                    <a:pt x="0" y="0"/>
                  </a:moveTo>
                  <a:lnTo>
                    <a:pt x="26312" y="0"/>
                  </a:lnTo>
                  <a:lnTo>
                    <a:pt x="26312" y="672855"/>
                  </a:lnTo>
                  <a:lnTo>
                    <a:pt x="0" y="672855"/>
                  </a:lnTo>
                  <a:close/>
                </a:path>
              </a:pathLst>
            </a:custGeom>
            <a:solidFill>
              <a:srgbClr val="FFFFFF"/>
            </a:solidFill>
          </p:spPr>
        </p:sp>
        <p:sp>
          <p:nvSpPr>
            <p:cNvPr id="12" name="TextBox 12"/>
            <p:cNvSpPr txBox="1"/>
            <p:nvPr/>
          </p:nvSpPr>
          <p:spPr>
            <a:xfrm>
              <a:off x="0" y="-19050"/>
              <a:ext cx="26312" cy="691905"/>
            </a:xfrm>
            <a:prstGeom prst="rect">
              <a:avLst/>
            </a:prstGeom>
          </p:spPr>
          <p:txBody>
            <a:bodyPr lIns="50800" tIns="50800" rIns="50800" bIns="50800" rtlCol="0" anchor="ctr"/>
            <a:lstStyle/>
            <a:p>
              <a:pPr algn="ctr">
                <a:lnSpc>
                  <a:spcPts val="2859"/>
                </a:lnSpc>
              </a:pPr>
              <a:endParaRPr dirty="0"/>
            </a:p>
          </p:txBody>
        </p:sp>
      </p:grpSp>
      <p:sp>
        <p:nvSpPr>
          <p:cNvPr id="13" name="Freeform 13"/>
          <p:cNvSpPr/>
          <p:nvPr/>
        </p:nvSpPr>
        <p:spPr>
          <a:xfrm>
            <a:off x="1862833" y="3026468"/>
            <a:ext cx="373090" cy="373090"/>
          </a:xfrm>
          <a:custGeom>
            <a:avLst/>
            <a:gdLst/>
            <a:ahLst/>
            <a:cxnLst/>
            <a:rect l="l" t="t" r="r" b="b"/>
            <a:pathLst>
              <a:path w="373090" h="373090">
                <a:moveTo>
                  <a:pt x="0" y="0"/>
                </a:moveTo>
                <a:lnTo>
                  <a:pt x="373090" y="0"/>
                </a:lnTo>
                <a:lnTo>
                  <a:pt x="373090" y="373090"/>
                </a:lnTo>
                <a:lnTo>
                  <a:pt x="0" y="37309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5" name="Freeform 15"/>
          <p:cNvSpPr/>
          <p:nvPr/>
        </p:nvSpPr>
        <p:spPr>
          <a:xfrm>
            <a:off x="12801600" y="8191500"/>
            <a:ext cx="4819646" cy="1676660"/>
          </a:xfrm>
          <a:custGeom>
            <a:avLst/>
            <a:gdLst/>
            <a:ahLst/>
            <a:cxnLst/>
            <a:rect l="l" t="t" r="r" b="b"/>
            <a:pathLst>
              <a:path w="4819646" h="1676660">
                <a:moveTo>
                  <a:pt x="0" y="0"/>
                </a:moveTo>
                <a:lnTo>
                  <a:pt x="4819646" y="0"/>
                </a:lnTo>
                <a:lnTo>
                  <a:pt x="4819646" y="1676660"/>
                </a:lnTo>
                <a:lnTo>
                  <a:pt x="0" y="1676660"/>
                </a:lnTo>
                <a:lnTo>
                  <a:pt x="0" y="0"/>
                </a:lnTo>
                <a:close/>
              </a:path>
            </a:pathLst>
          </a:custGeom>
          <a:blipFill>
            <a:blip r:embed="rId4"/>
            <a:stretch>
              <a:fillRect/>
            </a:stretch>
          </a:blipFill>
        </p:spPr>
      </p:sp>
      <p:sp>
        <p:nvSpPr>
          <p:cNvPr id="16" name="TextBox 16"/>
          <p:cNvSpPr txBox="1"/>
          <p:nvPr/>
        </p:nvSpPr>
        <p:spPr>
          <a:xfrm>
            <a:off x="914400" y="809625"/>
            <a:ext cx="17055594" cy="4924425"/>
          </a:xfrm>
          <a:prstGeom prst="rect">
            <a:avLst/>
          </a:prstGeom>
        </p:spPr>
        <p:txBody>
          <a:bodyPr wrap="square" lIns="0" tIns="0" rIns="0" bIns="0" rtlCol="0" anchor="t">
            <a:spAutoFit/>
          </a:bodyPr>
          <a:lstStyle/>
          <a:p>
            <a:pPr algn="ctr">
              <a:lnSpc>
                <a:spcPts val="9600"/>
              </a:lnSpc>
            </a:pPr>
            <a:r>
              <a:rPr lang="en-US" sz="8000" b="1" dirty="0">
                <a:solidFill>
                  <a:schemeClr val="tx2"/>
                </a:solidFill>
                <a:effectLst>
                  <a:outerShdw blurRad="38100" dist="38100" dir="2700000" algn="tl">
                    <a:srgbClr val="000000">
                      <a:alpha val="43137"/>
                    </a:srgbClr>
                  </a:outerShdw>
                </a:effectLst>
                <a:latin typeface="Comic Sans MS" panose="030F0702030302020204" pitchFamily="66" charset="0"/>
                <a:ea typeface="Codec Pro ExtraBold"/>
                <a:cs typeface="Codec Pro ExtraBold"/>
                <a:sym typeface="Codec Pro ExtraBold"/>
              </a:rPr>
              <a:t>PROGRAMA DE INDUCCION Y REINDUCCIÓN EN SEGURIDAD Y SALUD EN EL TRABAJO 2026</a:t>
            </a:r>
          </a:p>
          <a:p>
            <a:pPr algn="l">
              <a:lnSpc>
                <a:spcPts val="9600"/>
              </a:lnSpc>
            </a:pPr>
            <a:endParaRPr lang="en-US" sz="8000" b="1" dirty="0">
              <a:solidFill>
                <a:schemeClr val="tx2"/>
              </a:solidFill>
              <a:effectLst>
                <a:outerShdw blurRad="38100" dist="38100" dir="2700000" algn="tl">
                  <a:srgbClr val="000000">
                    <a:alpha val="43137"/>
                  </a:srgbClr>
                </a:outerShdw>
              </a:effectLst>
              <a:latin typeface="Comic Sans MS" panose="030F0702030302020204" pitchFamily="66" charset="0"/>
              <a:ea typeface="Codec Pro ExtraBold"/>
              <a:cs typeface="Codec Pro ExtraBold"/>
              <a:sym typeface="Codec Pro ExtraBold"/>
            </a:endParaRPr>
          </a:p>
        </p:txBody>
      </p:sp>
      <p:pic>
        <p:nvPicPr>
          <p:cNvPr id="18" name="Imagen 17">
            <a:extLst>
              <a:ext uri="{FF2B5EF4-FFF2-40B4-BE49-F238E27FC236}">
                <a16:creationId xmlns:a16="http://schemas.microsoft.com/office/drawing/2014/main" id="{1BC6B64B-8254-5602-C5B3-DD5C5B4E00B9}"/>
              </a:ext>
            </a:extLst>
          </p:cNvPr>
          <p:cNvPicPr>
            <a:picLocks noChangeAspect="1"/>
          </p:cNvPicPr>
          <p:nvPr/>
        </p:nvPicPr>
        <p:blipFill>
          <a:blip r:embed="rId5"/>
          <a:stretch>
            <a:fillRect/>
          </a:stretch>
        </p:blipFill>
        <p:spPr>
          <a:xfrm>
            <a:off x="7093203" y="4762500"/>
            <a:ext cx="4101594" cy="410159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10"/>
          <p:cNvSpPr txBox="1"/>
          <p:nvPr/>
        </p:nvSpPr>
        <p:spPr>
          <a:xfrm>
            <a:off x="1223664" y="829772"/>
            <a:ext cx="14804107" cy="1410643"/>
          </a:xfrm>
          <a:prstGeom prst="rect">
            <a:avLst/>
          </a:prstGeom>
        </p:spPr>
        <p:txBody>
          <a:bodyPr wrap="square" lIns="0" tIns="0" rIns="0" bIns="0" rtlCol="0" anchor="t">
            <a:spAutoFit/>
          </a:bodyPr>
          <a:lstStyle/>
          <a:p>
            <a:pPr marL="0" lvl="0" indent="0" algn="ctr">
              <a:lnSpc>
                <a:spcPts val="5498"/>
              </a:lnSpc>
              <a:spcBef>
                <a:spcPct val="0"/>
              </a:spcBef>
            </a:pPr>
            <a:r>
              <a:rPr lang="en-US" sz="4800" b="1" dirty="0">
                <a:solidFill>
                  <a:schemeClr val="tx2"/>
                </a:solidFill>
                <a:effectLst>
                  <a:outerShdw blurRad="38100" dist="38100" dir="2700000" algn="tl">
                    <a:srgbClr val="000000">
                      <a:alpha val="43137"/>
                    </a:srgbClr>
                  </a:outerShdw>
                </a:effectLst>
                <a:latin typeface="Comic Sans MS" panose="030F0702030302020204" pitchFamily="66" charset="0"/>
                <a:ea typeface="Codec Pro ExtraBold"/>
                <a:cs typeface="Codec Pro ExtraBold"/>
                <a:sym typeface="Codec Pro ExtraBold"/>
              </a:rPr>
              <a:t>REGLAMENTO DE HIGIENE Y SEGURIDAD INDUSTRIAL</a:t>
            </a:r>
          </a:p>
        </p:txBody>
      </p:sp>
      <p:sp>
        <p:nvSpPr>
          <p:cNvPr id="11" name="TextBox 11"/>
          <p:cNvSpPr txBox="1"/>
          <p:nvPr/>
        </p:nvSpPr>
        <p:spPr>
          <a:xfrm>
            <a:off x="8625718" y="5792505"/>
            <a:ext cx="5197375" cy="1732905"/>
          </a:xfrm>
          <a:prstGeom prst="rect">
            <a:avLst/>
          </a:prstGeom>
        </p:spPr>
        <p:txBody>
          <a:bodyPr lIns="0" tIns="0" rIns="0" bIns="0" rtlCol="0" anchor="t">
            <a:spAutoFit/>
          </a:bodyPr>
          <a:lstStyle/>
          <a:p>
            <a:pPr algn="l">
              <a:lnSpc>
                <a:spcPts val="2012"/>
              </a:lnSpc>
            </a:pPr>
            <a:r>
              <a:rPr lang="en-US" sz="1458" spc="142">
                <a:solidFill>
                  <a:srgbClr val="FFFFFF"/>
                </a:solidFill>
                <a:latin typeface="Open Sauce"/>
                <a:ea typeface="Open Sauce"/>
                <a:cs typeface="Open Sauce"/>
                <a:sym typeface="Open Sauce"/>
              </a:rPr>
              <a:t>La identificación, valoración y el control de los riesgos prioritarios generados por inspecciones u oportunidades de mejora en todas las áreas como mecanismo de prevención de los accidentes de trabajo y enfermedades laborales.</a:t>
            </a:r>
          </a:p>
          <a:p>
            <a:pPr marL="0" lvl="0" indent="0" algn="l">
              <a:lnSpc>
                <a:spcPts val="2012"/>
              </a:lnSpc>
              <a:spcBef>
                <a:spcPct val="0"/>
              </a:spcBef>
            </a:pPr>
            <a:endParaRPr lang="en-US" sz="1458" spc="142">
              <a:solidFill>
                <a:srgbClr val="FFFFFF"/>
              </a:solidFill>
              <a:latin typeface="Open Sauce"/>
              <a:ea typeface="Open Sauce"/>
              <a:cs typeface="Open Sauce"/>
              <a:sym typeface="Open Sauce"/>
            </a:endParaRPr>
          </a:p>
        </p:txBody>
      </p:sp>
      <p:sp>
        <p:nvSpPr>
          <p:cNvPr id="12" name="TextBox 12"/>
          <p:cNvSpPr txBox="1"/>
          <p:nvPr/>
        </p:nvSpPr>
        <p:spPr>
          <a:xfrm>
            <a:off x="5733519" y="3641360"/>
            <a:ext cx="5029072" cy="1338645"/>
          </a:xfrm>
          <a:prstGeom prst="rect">
            <a:avLst/>
          </a:prstGeom>
        </p:spPr>
        <p:txBody>
          <a:bodyPr lIns="0" tIns="0" rIns="0" bIns="0" rtlCol="0" anchor="t">
            <a:spAutoFit/>
          </a:bodyPr>
          <a:lstStyle/>
          <a:p>
            <a:pPr algn="r">
              <a:lnSpc>
                <a:spcPts val="2840"/>
              </a:lnSpc>
            </a:pPr>
            <a:r>
              <a:rPr lang="en-US" sz="2058" spc="201">
                <a:solidFill>
                  <a:srgbClr val="FFFFFF"/>
                </a:solidFill>
                <a:latin typeface="Open Sauce"/>
                <a:ea typeface="Open Sauce"/>
                <a:cs typeface="Open Sauce"/>
                <a:sym typeface="Open Sauce"/>
              </a:rPr>
              <a:t>Responder oportunamente las inquietudes que provengan de las partes interesadas </a:t>
            </a:r>
          </a:p>
          <a:p>
            <a:pPr marL="0" lvl="0" indent="0" algn="r">
              <a:lnSpc>
                <a:spcPts val="2288"/>
              </a:lnSpc>
              <a:spcBef>
                <a:spcPct val="0"/>
              </a:spcBef>
            </a:pPr>
            <a:endParaRPr lang="en-US" sz="2058" spc="201">
              <a:solidFill>
                <a:srgbClr val="FFFFFF"/>
              </a:solidFill>
              <a:latin typeface="Open Sauce"/>
              <a:ea typeface="Open Sauce"/>
              <a:cs typeface="Open Sauce"/>
              <a:sym typeface="Open Sauce"/>
            </a:endParaRPr>
          </a:p>
        </p:txBody>
      </p:sp>
      <p:sp>
        <p:nvSpPr>
          <p:cNvPr id="13" name="TextBox 13"/>
          <p:cNvSpPr txBox="1"/>
          <p:nvPr/>
        </p:nvSpPr>
        <p:spPr>
          <a:xfrm>
            <a:off x="6152292" y="7662539"/>
            <a:ext cx="4198893" cy="1363980"/>
          </a:xfrm>
          <a:prstGeom prst="rect">
            <a:avLst/>
          </a:prstGeom>
        </p:spPr>
        <p:txBody>
          <a:bodyPr lIns="0" tIns="0" rIns="0" bIns="0" rtlCol="0" anchor="t">
            <a:spAutoFit/>
          </a:bodyPr>
          <a:lstStyle/>
          <a:p>
            <a:pPr algn="r">
              <a:lnSpc>
                <a:spcPts val="2760"/>
              </a:lnSpc>
            </a:pPr>
            <a:r>
              <a:rPr lang="en-US" sz="2000" spc="196">
                <a:solidFill>
                  <a:srgbClr val="FFFFFF"/>
                </a:solidFill>
                <a:latin typeface="Open Sauce"/>
                <a:ea typeface="Open Sauce"/>
                <a:cs typeface="Open Sauce"/>
                <a:sym typeface="Open Sauce"/>
              </a:rPr>
              <a:t>Cumplir la normatividad nacional vigente aplicable y de otra índole.</a:t>
            </a:r>
          </a:p>
          <a:p>
            <a:pPr marL="0" lvl="0" indent="0" algn="r">
              <a:lnSpc>
                <a:spcPts val="2760"/>
              </a:lnSpc>
              <a:spcBef>
                <a:spcPct val="0"/>
              </a:spcBef>
            </a:pPr>
            <a:endParaRPr lang="en-US" sz="2000" spc="196">
              <a:solidFill>
                <a:srgbClr val="FFFFFF"/>
              </a:solidFill>
              <a:latin typeface="Open Sauce"/>
              <a:ea typeface="Open Sauce"/>
              <a:cs typeface="Open Sauce"/>
              <a:sym typeface="Open Sauce"/>
            </a:endParaRPr>
          </a:p>
        </p:txBody>
      </p:sp>
      <p:sp>
        <p:nvSpPr>
          <p:cNvPr id="14" name="TextBox 14"/>
          <p:cNvSpPr txBox="1"/>
          <p:nvPr/>
        </p:nvSpPr>
        <p:spPr>
          <a:xfrm>
            <a:off x="429940" y="2552700"/>
            <a:ext cx="16391555" cy="6925422"/>
          </a:xfrm>
          <a:prstGeom prst="rect">
            <a:avLst/>
          </a:prstGeom>
        </p:spPr>
        <p:txBody>
          <a:bodyPr wrap="square" lIns="0" tIns="0" rIns="0" bIns="0" rtlCol="0" anchor="t">
            <a:spAutoFit/>
          </a:bodyPr>
          <a:lstStyle/>
          <a:p>
            <a:pPr marL="561344" lvl="1" indent="-280672" algn="just">
              <a:lnSpc>
                <a:spcPts val="3588"/>
              </a:lnSpc>
              <a:buFont typeface="Arial"/>
              <a:buChar char="•"/>
            </a:pPr>
            <a:r>
              <a:rPr lang="es-CO" sz="3600" dirty="0">
                <a:solidFill>
                  <a:srgbClr val="000000"/>
                </a:solidFill>
                <a:latin typeface="Comic Sans MS" panose="030F0702030302020204" pitchFamily="66" charset="0"/>
                <a:ea typeface="Open Sauce"/>
                <a:cs typeface="Open Sauce"/>
                <a:sym typeface="Open Sauce"/>
              </a:rPr>
              <a:t>La empresa se obliga a promover y garantizar la constitución y funcionamiento del Comité Paritario de Salud Ocupacional.</a:t>
            </a:r>
          </a:p>
          <a:p>
            <a:pPr marL="561344" lvl="1" indent="-280672" algn="just">
              <a:lnSpc>
                <a:spcPts val="3588"/>
              </a:lnSpc>
              <a:buFont typeface="Arial"/>
              <a:buChar char="•"/>
            </a:pPr>
            <a:r>
              <a:rPr lang="es-CO" sz="3600" dirty="0">
                <a:solidFill>
                  <a:srgbClr val="000000"/>
                </a:solidFill>
                <a:latin typeface="Comic Sans MS" panose="030F0702030302020204" pitchFamily="66" charset="0"/>
                <a:ea typeface="Open Sauce"/>
                <a:cs typeface="Open Sauce"/>
                <a:sym typeface="Open Sauce"/>
              </a:rPr>
              <a:t>La empresa se compromete a destinar los recursos necesarios para desarrollar actividades permanentes, de conformidad con el sistema de seguridad y salud en el trabajo.</a:t>
            </a:r>
          </a:p>
          <a:p>
            <a:pPr marL="561344" lvl="1" indent="-280672" algn="just">
              <a:lnSpc>
                <a:spcPts val="3588"/>
              </a:lnSpc>
              <a:buFont typeface="Arial"/>
              <a:buChar char="•"/>
            </a:pPr>
            <a:r>
              <a:rPr lang="es-MX" sz="3600" dirty="0">
                <a:solidFill>
                  <a:srgbClr val="000000"/>
                </a:solidFill>
                <a:latin typeface="Comic Sans MS" panose="030F0702030302020204" pitchFamily="66" charset="0"/>
                <a:ea typeface="Open Sauce"/>
                <a:cs typeface="Open Sauce"/>
                <a:sym typeface="Open Sauce"/>
              </a:rPr>
              <a:t>Subprograma de Medicina Preventiva y del Trabajo, orientado a promover y mantener el más alto grado de bienestar físico, mental y social de los trabajadores.</a:t>
            </a:r>
          </a:p>
          <a:p>
            <a:pPr marL="561344" lvl="1" indent="-280672" algn="just">
              <a:lnSpc>
                <a:spcPts val="3588"/>
              </a:lnSpc>
              <a:buFont typeface="Arial"/>
              <a:buChar char="•"/>
            </a:pPr>
            <a:r>
              <a:rPr lang="es-MX" sz="3600" dirty="0">
                <a:solidFill>
                  <a:srgbClr val="000000"/>
                </a:solidFill>
                <a:latin typeface="Comic Sans MS" panose="030F0702030302020204" pitchFamily="66" charset="0"/>
                <a:ea typeface="Open Sauce"/>
                <a:cs typeface="Open Sauce"/>
                <a:sym typeface="Open Sauce"/>
              </a:rPr>
              <a:t>Subprograma de Higiene y Seguridad Industrial, dirigido a establecer las mejores condiciones de saneamiento básico industrial y a crear los procedimientos que conlleven a eliminar o controlar los factores de riesgo que se originen en los lugares de trabajo y que puedan ser causa de enfermedad, disconfort o accidente.</a:t>
            </a:r>
          </a:p>
          <a:p>
            <a:pPr marL="280672" lvl="1" algn="just">
              <a:lnSpc>
                <a:spcPts val="3588"/>
              </a:lnSpc>
            </a:pPr>
            <a:endParaRPr lang="es-CO" sz="3600" dirty="0">
              <a:solidFill>
                <a:srgbClr val="000000"/>
              </a:solidFill>
              <a:latin typeface="Comic Sans MS" panose="030F0702030302020204" pitchFamily="66" charset="0"/>
              <a:ea typeface="Open Sauce"/>
              <a:cs typeface="Open Sauce"/>
              <a:sym typeface="Open Sauce"/>
            </a:endParaRPr>
          </a:p>
          <a:p>
            <a:pPr algn="just">
              <a:lnSpc>
                <a:spcPts val="3588"/>
              </a:lnSpc>
            </a:pPr>
            <a:endParaRPr lang="es-CO" sz="3600" dirty="0">
              <a:solidFill>
                <a:srgbClr val="000000"/>
              </a:solidFill>
              <a:latin typeface="Comic Sans MS" panose="030F0702030302020204" pitchFamily="66" charset="0"/>
              <a:ea typeface="Open Sauce"/>
              <a:cs typeface="Open Sauce"/>
              <a:sym typeface="Open Sauce"/>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10"/>
          <p:cNvSpPr txBox="1"/>
          <p:nvPr/>
        </p:nvSpPr>
        <p:spPr>
          <a:xfrm>
            <a:off x="405688" y="243470"/>
            <a:ext cx="17729911" cy="1263166"/>
          </a:xfrm>
          <a:prstGeom prst="rect">
            <a:avLst/>
          </a:prstGeom>
        </p:spPr>
        <p:txBody>
          <a:bodyPr wrap="square" lIns="0" tIns="0" rIns="0" bIns="0" rtlCol="0" anchor="t">
            <a:spAutoFit/>
          </a:bodyPr>
          <a:lstStyle/>
          <a:p>
            <a:pPr marL="0" lvl="0" indent="0" algn="ctr">
              <a:lnSpc>
                <a:spcPts val="5084"/>
              </a:lnSpc>
              <a:spcBef>
                <a:spcPct val="0"/>
              </a:spcBef>
            </a:pPr>
            <a:r>
              <a:rPr lang="en-US" sz="3684" b="1" dirty="0">
                <a:solidFill>
                  <a:schemeClr val="tx2"/>
                </a:solidFill>
                <a:effectLst>
                  <a:outerShdw blurRad="38100" dist="38100" dir="2700000" algn="tl">
                    <a:srgbClr val="000000">
                      <a:alpha val="43137"/>
                    </a:srgbClr>
                  </a:outerShdw>
                </a:effectLst>
                <a:latin typeface="Comic Sans MS" panose="030F0702030302020204" pitchFamily="66" charset="0"/>
                <a:ea typeface="Codec Pro ExtraBold"/>
                <a:cs typeface="Codec Pro ExtraBold"/>
                <a:sym typeface="Codec Pro ExtraBold"/>
              </a:rPr>
              <a:t>GENERALIDADES DEL SISTEMA DE GESTIÓN EN SEGURIDAD Y SALUD EN EL TRABAJO</a:t>
            </a:r>
          </a:p>
        </p:txBody>
      </p:sp>
      <p:sp>
        <p:nvSpPr>
          <p:cNvPr id="11" name="TextBox 11"/>
          <p:cNvSpPr txBox="1"/>
          <p:nvPr/>
        </p:nvSpPr>
        <p:spPr>
          <a:xfrm>
            <a:off x="8625718" y="5792505"/>
            <a:ext cx="5197375" cy="1732905"/>
          </a:xfrm>
          <a:prstGeom prst="rect">
            <a:avLst/>
          </a:prstGeom>
        </p:spPr>
        <p:txBody>
          <a:bodyPr lIns="0" tIns="0" rIns="0" bIns="0" rtlCol="0" anchor="t">
            <a:spAutoFit/>
          </a:bodyPr>
          <a:lstStyle/>
          <a:p>
            <a:pPr algn="l">
              <a:lnSpc>
                <a:spcPts val="2012"/>
              </a:lnSpc>
            </a:pPr>
            <a:r>
              <a:rPr lang="en-US" sz="1458" spc="142">
                <a:solidFill>
                  <a:srgbClr val="FFFFFF"/>
                </a:solidFill>
                <a:latin typeface="Open Sauce"/>
                <a:ea typeface="Open Sauce"/>
                <a:cs typeface="Open Sauce"/>
                <a:sym typeface="Open Sauce"/>
              </a:rPr>
              <a:t>La identificación, valoración y el control de los riesgos prioritarios generados por inspecciones u oportunidades de mejora en todas las áreas como mecanismo de prevención de los accidentes de trabajo y enfermedades laborales.</a:t>
            </a:r>
          </a:p>
          <a:p>
            <a:pPr marL="0" lvl="0" indent="0" algn="l">
              <a:lnSpc>
                <a:spcPts val="2012"/>
              </a:lnSpc>
              <a:spcBef>
                <a:spcPct val="0"/>
              </a:spcBef>
            </a:pPr>
            <a:endParaRPr lang="en-US" sz="1458" spc="142">
              <a:solidFill>
                <a:srgbClr val="FFFFFF"/>
              </a:solidFill>
              <a:latin typeface="Open Sauce"/>
              <a:ea typeface="Open Sauce"/>
              <a:cs typeface="Open Sauce"/>
              <a:sym typeface="Open Sauce"/>
            </a:endParaRPr>
          </a:p>
        </p:txBody>
      </p:sp>
      <p:sp>
        <p:nvSpPr>
          <p:cNvPr id="12" name="TextBox 12"/>
          <p:cNvSpPr txBox="1"/>
          <p:nvPr/>
        </p:nvSpPr>
        <p:spPr>
          <a:xfrm>
            <a:off x="5733519" y="3641360"/>
            <a:ext cx="5029072" cy="1338645"/>
          </a:xfrm>
          <a:prstGeom prst="rect">
            <a:avLst/>
          </a:prstGeom>
        </p:spPr>
        <p:txBody>
          <a:bodyPr lIns="0" tIns="0" rIns="0" bIns="0" rtlCol="0" anchor="t">
            <a:spAutoFit/>
          </a:bodyPr>
          <a:lstStyle/>
          <a:p>
            <a:pPr algn="r">
              <a:lnSpc>
                <a:spcPts val="2840"/>
              </a:lnSpc>
            </a:pPr>
            <a:r>
              <a:rPr lang="en-US" sz="2058" spc="201">
                <a:solidFill>
                  <a:srgbClr val="FFFFFF"/>
                </a:solidFill>
                <a:latin typeface="Open Sauce"/>
                <a:ea typeface="Open Sauce"/>
                <a:cs typeface="Open Sauce"/>
                <a:sym typeface="Open Sauce"/>
              </a:rPr>
              <a:t>Responder oportunamente las inquietudes que provengan de las partes interesadas </a:t>
            </a:r>
          </a:p>
          <a:p>
            <a:pPr marL="0" lvl="0" indent="0" algn="r">
              <a:lnSpc>
                <a:spcPts val="2288"/>
              </a:lnSpc>
              <a:spcBef>
                <a:spcPct val="0"/>
              </a:spcBef>
            </a:pPr>
            <a:endParaRPr lang="en-US" sz="2058" spc="201">
              <a:solidFill>
                <a:srgbClr val="FFFFFF"/>
              </a:solidFill>
              <a:latin typeface="Open Sauce"/>
              <a:ea typeface="Open Sauce"/>
              <a:cs typeface="Open Sauce"/>
              <a:sym typeface="Open Sauce"/>
            </a:endParaRPr>
          </a:p>
        </p:txBody>
      </p:sp>
      <p:sp>
        <p:nvSpPr>
          <p:cNvPr id="14" name="TextBox 14"/>
          <p:cNvSpPr txBox="1"/>
          <p:nvPr/>
        </p:nvSpPr>
        <p:spPr>
          <a:xfrm>
            <a:off x="610184" y="1866900"/>
            <a:ext cx="17320917" cy="6014980"/>
          </a:xfrm>
          <a:prstGeom prst="rect">
            <a:avLst/>
          </a:prstGeom>
        </p:spPr>
        <p:txBody>
          <a:bodyPr wrap="square" lIns="0" tIns="0" rIns="0" bIns="0" rtlCol="0" anchor="t">
            <a:spAutoFit/>
          </a:bodyPr>
          <a:lstStyle/>
          <a:p>
            <a:pPr algn="just">
              <a:lnSpc>
                <a:spcPts val="3588"/>
              </a:lnSpc>
            </a:pPr>
            <a:r>
              <a:rPr lang="es-CO" sz="4000" dirty="0">
                <a:solidFill>
                  <a:srgbClr val="000000"/>
                </a:solidFill>
                <a:latin typeface="Comic Sans MS" panose="030F0702030302020204" pitchFamily="66" charset="0"/>
                <a:ea typeface="Open Sauce"/>
                <a:cs typeface="Open Sauce"/>
                <a:sym typeface="Open Sauce"/>
              </a:rPr>
              <a:t>El Sistema de Gestión de Seguridad y Salud en el Trabajo (SG-SST), consiste en el desarrollo de un proceso lógico y por etapas, basado en la mejora continua, lo cual incluye la política, la organización, la planificación, la aplicación, la evaluación, la auditoría y las acciones de mejora con el objetivo de anticipar, reconocer, evaluar y controlar los riesgos que puedan afectar la seguridad y la salud en los espacios laborales.</a:t>
            </a:r>
          </a:p>
          <a:p>
            <a:pPr algn="just">
              <a:lnSpc>
                <a:spcPts val="3588"/>
              </a:lnSpc>
            </a:pPr>
            <a:r>
              <a:rPr lang="es-CO" sz="4000" dirty="0">
                <a:solidFill>
                  <a:srgbClr val="000000"/>
                </a:solidFill>
                <a:latin typeface="Comic Sans MS" panose="030F0702030302020204" pitchFamily="66" charset="0"/>
                <a:ea typeface="Open Sauce"/>
                <a:cs typeface="Open Sauce"/>
                <a:sym typeface="Open Sauce"/>
              </a:rPr>
              <a:t>El sistema de gestión aplica a todos los empleadores públicos y privados, los trabajadores dependientes e independientes. Institucional y jurídicamente fue determinado mediante Decreto 1072 de 2015 Libro 2, Parte 2, Titulo 4, Capitulo 6.</a:t>
            </a:r>
          </a:p>
          <a:p>
            <a:pPr algn="just">
              <a:lnSpc>
                <a:spcPts val="3588"/>
              </a:lnSpc>
            </a:pPr>
            <a:endParaRPr lang="es-CO" sz="4000" dirty="0">
              <a:solidFill>
                <a:srgbClr val="000000"/>
              </a:solidFill>
              <a:latin typeface="Comic Sans MS" panose="030F0702030302020204" pitchFamily="66" charset="0"/>
              <a:ea typeface="Open Sauce"/>
              <a:cs typeface="Open Sauce"/>
              <a:sym typeface="Open Sauce"/>
            </a:endParaRPr>
          </a:p>
          <a:p>
            <a:pPr algn="just">
              <a:lnSpc>
                <a:spcPts val="3588"/>
              </a:lnSpc>
            </a:pPr>
            <a:endParaRPr lang="es-CO" sz="4000" dirty="0">
              <a:solidFill>
                <a:srgbClr val="000000"/>
              </a:solidFill>
              <a:latin typeface="Comic Sans MS" panose="030F0702030302020204" pitchFamily="66" charset="0"/>
              <a:ea typeface="Open Sauce"/>
              <a:cs typeface="Open Sauce"/>
              <a:sym typeface="Open Sauce"/>
            </a:endParaRPr>
          </a:p>
        </p:txBody>
      </p:sp>
      <p:pic>
        <p:nvPicPr>
          <p:cNvPr id="16" name="Imagen 15">
            <a:extLst>
              <a:ext uri="{FF2B5EF4-FFF2-40B4-BE49-F238E27FC236}">
                <a16:creationId xmlns:a16="http://schemas.microsoft.com/office/drawing/2014/main" id="{E6FA5F78-39E6-359E-9A58-8EC7654D9058}"/>
              </a:ext>
            </a:extLst>
          </p:cNvPr>
          <p:cNvPicPr>
            <a:picLocks noChangeAspect="1"/>
          </p:cNvPicPr>
          <p:nvPr/>
        </p:nvPicPr>
        <p:blipFill>
          <a:blip r:embed="rId2"/>
          <a:stretch>
            <a:fillRect/>
          </a:stretch>
        </p:blipFill>
        <p:spPr>
          <a:xfrm>
            <a:off x="8248055" y="6672262"/>
            <a:ext cx="8562975" cy="34956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2759486" y="1270018"/>
            <a:ext cx="11670288" cy="799258"/>
          </a:xfrm>
          <a:prstGeom prst="rect">
            <a:avLst/>
          </a:prstGeom>
        </p:spPr>
        <p:txBody>
          <a:bodyPr wrap="square" lIns="0" tIns="0" rIns="0" bIns="0" rtlCol="0" anchor="t">
            <a:spAutoFit/>
          </a:bodyPr>
          <a:lstStyle/>
          <a:p>
            <a:pPr marL="0" lvl="0" indent="0" algn="ctr">
              <a:lnSpc>
                <a:spcPts val="5862"/>
              </a:lnSpc>
              <a:spcBef>
                <a:spcPct val="0"/>
              </a:spcBef>
            </a:pPr>
            <a:r>
              <a:rPr lang="en-US" sz="7200" b="1" dirty="0">
                <a:solidFill>
                  <a:schemeClr val="tx2"/>
                </a:solidFill>
                <a:effectLst>
                  <a:outerShdw blurRad="38100" dist="38100" dir="2700000" algn="tl">
                    <a:srgbClr val="000000">
                      <a:alpha val="43137"/>
                    </a:srgbClr>
                  </a:outerShdw>
                </a:effectLst>
                <a:latin typeface="Comic Sans MS" panose="030F0702030302020204" pitchFamily="66" charset="0"/>
                <a:ea typeface="Codec Pro ExtraBold"/>
                <a:cs typeface="Codec Pro ExtraBold"/>
                <a:sym typeface="Codec Pro ExtraBold"/>
              </a:rPr>
              <a:t>VENTAJAS DEL SG-SST</a:t>
            </a:r>
          </a:p>
        </p:txBody>
      </p:sp>
      <p:sp>
        <p:nvSpPr>
          <p:cNvPr id="9" name="Freeform 9"/>
          <p:cNvSpPr/>
          <p:nvPr/>
        </p:nvSpPr>
        <p:spPr>
          <a:xfrm>
            <a:off x="16384715" y="-413585"/>
            <a:ext cx="3806571" cy="2083232"/>
          </a:xfrm>
          <a:custGeom>
            <a:avLst/>
            <a:gdLst/>
            <a:ahLst/>
            <a:cxnLst/>
            <a:rect l="l" t="t" r="r" b="b"/>
            <a:pathLst>
              <a:path w="3806571" h="2083232">
                <a:moveTo>
                  <a:pt x="0" y="0"/>
                </a:moveTo>
                <a:lnTo>
                  <a:pt x="3806570" y="0"/>
                </a:lnTo>
                <a:lnTo>
                  <a:pt x="3806570" y="2083233"/>
                </a:lnTo>
                <a:lnTo>
                  <a:pt x="0" y="208323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1" name="TextBox 11"/>
          <p:cNvSpPr txBox="1"/>
          <p:nvPr/>
        </p:nvSpPr>
        <p:spPr>
          <a:xfrm>
            <a:off x="990600" y="3431043"/>
            <a:ext cx="8780609" cy="934548"/>
          </a:xfrm>
          <a:prstGeom prst="rect">
            <a:avLst/>
          </a:prstGeom>
        </p:spPr>
        <p:txBody>
          <a:bodyPr lIns="0" tIns="0" rIns="0" bIns="0" rtlCol="0" anchor="t">
            <a:spAutoFit/>
          </a:bodyPr>
          <a:lstStyle/>
          <a:p>
            <a:pPr algn="l">
              <a:lnSpc>
                <a:spcPts val="3788"/>
              </a:lnSpc>
            </a:pPr>
            <a:endParaRPr lang="es-CO" sz="2745" b="1" dirty="0">
              <a:solidFill>
                <a:srgbClr val="12183E"/>
              </a:solidFill>
              <a:latin typeface="Comic Sans MS" panose="030F0702030302020204" pitchFamily="66" charset="0"/>
              <a:ea typeface="Open Sauce Bold"/>
              <a:cs typeface="Open Sauce Bold"/>
              <a:sym typeface="Open Sauce Bold"/>
            </a:endParaRPr>
          </a:p>
          <a:p>
            <a:pPr marL="0" lvl="0" indent="0" algn="l">
              <a:lnSpc>
                <a:spcPts val="3788"/>
              </a:lnSpc>
              <a:spcBef>
                <a:spcPct val="0"/>
              </a:spcBef>
            </a:pPr>
            <a:endParaRPr lang="es-CO" sz="2745" b="1" dirty="0">
              <a:solidFill>
                <a:srgbClr val="12183E"/>
              </a:solidFill>
              <a:latin typeface="Comic Sans MS" panose="030F0702030302020204" pitchFamily="66" charset="0"/>
              <a:ea typeface="Open Sauce Bold"/>
              <a:cs typeface="Open Sauce Bold"/>
              <a:sym typeface="Open Sauce Bold"/>
            </a:endParaRPr>
          </a:p>
        </p:txBody>
      </p:sp>
      <p:graphicFrame>
        <p:nvGraphicFramePr>
          <p:cNvPr id="15" name="Diagrama 14">
            <a:extLst>
              <a:ext uri="{FF2B5EF4-FFF2-40B4-BE49-F238E27FC236}">
                <a16:creationId xmlns:a16="http://schemas.microsoft.com/office/drawing/2014/main" id="{DE7F599F-4877-50BE-2A1E-18C5BDFCFA7F}"/>
              </a:ext>
            </a:extLst>
          </p:cNvPr>
          <p:cNvGraphicFramePr/>
          <p:nvPr>
            <p:extLst>
              <p:ext uri="{D42A27DB-BD31-4B8C-83A1-F6EECF244321}">
                <p14:modId xmlns:p14="http://schemas.microsoft.com/office/powerpoint/2010/main" val="3350341025"/>
              </p:ext>
            </p:extLst>
          </p:nvPr>
        </p:nvGraphicFramePr>
        <p:xfrm>
          <a:off x="685800" y="2237244"/>
          <a:ext cx="15484256" cy="812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850601" y="1466226"/>
            <a:ext cx="16586797" cy="3666068"/>
          </a:xfrm>
          <a:prstGeom prst="rect">
            <a:avLst/>
          </a:prstGeom>
        </p:spPr>
        <p:txBody>
          <a:bodyPr lIns="0" tIns="0" rIns="0" bIns="0" rtlCol="0" anchor="t">
            <a:spAutoFit/>
          </a:bodyPr>
          <a:lstStyle/>
          <a:p>
            <a:pPr algn="ctr">
              <a:lnSpc>
                <a:spcPts val="14776"/>
              </a:lnSpc>
            </a:pPr>
            <a:r>
              <a:rPr lang="en-US" sz="10707" b="1" dirty="0">
                <a:solidFill>
                  <a:schemeClr val="tx2"/>
                </a:solidFill>
                <a:effectLst>
                  <a:outerShdw blurRad="38100" dist="38100" dir="2700000" algn="tl">
                    <a:srgbClr val="000000">
                      <a:alpha val="43137"/>
                    </a:srgbClr>
                  </a:outerShdw>
                </a:effectLst>
                <a:latin typeface="Comic Sans MS" panose="030F0702030302020204" pitchFamily="66" charset="0"/>
                <a:ea typeface="Codec Pro ExtraBold"/>
                <a:cs typeface="Codec Pro ExtraBold"/>
                <a:sym typeface="Codec Pro ExtraBold"/>
              </a:rPr>
              <a:t>RESPONSABILIDADES EN EL SG-SST</a:t>
            </a:r>
          </a:p>
        </p:txBody>
      </p:sp>
      <p:pic>
        <p:nvPicPr>
          <p:cNvPr id="6" name="Imagen 5">
            <a:extLst>
              <a:ext uri="{FF2B5EF4-FFF2-40B4-BE49-F238E27FC236}">
                <a16:creationId xmlns:a16="http://schemas.microsoft.com/office/drawing/2014/main" id="{64C42748-5B1A-E9E8-2A53-2BE74B1A4555}"/>
              </a:ext>
            </a:extLst>
          </p:cNvPr>
          <p:cNvPicPr>
            <a:picLocks noChangeAspect="1"/>
          </p:cNvPicPr>
          <p:nvPr/>
        </p:nvPicPr>
        <p:blipFill>
          <a:blip r:embed="rId2"/>
          <a:stretch>
            <a:fillRect/>
          </a:stretch>
        </p:blipFill>
        <p:spPr>
          <a:xfrm>
            <a:off x="4953000" y="5508315"/>
            <a:ext cx="7610475" cy="33147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Imagen 31">
            <a:extLst>
              <a:ext uri="{FF2B5EF4-FFF2-40B4-BE49-F238E27FC236}">
                <a16:creationId xmlns:a16="http://schemas.microsoft.com/office/drawing/2014/main" id="{77E0F8FA-5FBE-D0BE-8045-CED9BB7F30C0}"/>
              </a:ext>
            </a:extLst>
          </p:cNvPr>
          <p:cNvPicPr>
            <a:picLocks noChangeAspect="1"/>
          </p:cNvPicPr>
          <p:nvPr/>
        </p:nvPicPr>
        <p:blipFill>
          <a:blip r:embed="rId2"/>
          <a:stretch>
            <a:fillRect/>
          </a:stretch>
        </p:blipFill>
        <p:spPr>
          <a:xfrm>
            <a:off x="15445248" y="363995"/>
            <a:ext cx="2823087" cy="2823087"/>
          </a:xfrm>
          <a:prstGeom prst="rect">
            <a:avLst/>
          </a:prstGeom>
        </p:spPr>
      </p:pic>
      <p:sp>
        <p:nvSpPr>
          <p:cNvPr id="24" name="TextBox 24"/>
          <p:cNvSpPr txBox="1"/>
          <p:nvPr/>
        </p:nvSpPr>
        <p:spPr>
          <a:xfrm>
            <a:off x="1295400" y="452411"/>
            <a:ext cx="5665891" cy="713400"/>
          </a:xfrm>
          <a:prstGeom prst="rect">
            <a:avLst/>
          </a:prstGeom>
        </p:spPr>
        <p:txBody>
          <a:bodyPr lIns="0" tIns="0" rIns="0" bIns="0" rtlCol="0" anchor="t">
            <a:spAutoFit/>
          </a:bodyPr>
          <a:lstStyle>
            <a:defPPr>
              <a:defRPr lang="en-US"/>
            </a:defPPr>
            <a:lvl1pPr lvl="0" indent="0">
              <a:lnSpc>
                <a:spcPts val="5862"/>
              </a:lnSpc>
              <a:spcBef>
                <a:spcPct val="0"/>
              </a:spcBef>
              <a:defRPr sz="4400" b="1" spc="207">
                <a:solidFill>
                  <a:schemeClr val="tx2"/>
                </a:solidFill>
                <a:effectLst>
                  <a:outerShdw blurRad="38100" dist="38100" dir="2700000" algn="tl">
                    <a:srgbClr val="000000">
                      <a:alpha val="43137"/>
                    </a:srgbClr>
                  </a:outerShdw>
                </a:effectLst>
                <a:latin typeface="Comic Sans MS" panose="030F0702030302020204" pitchFamily="66" charset="0"/>
                <a:ea typeface="Codec Pro ExtraBold"/>
                <a:cs typeface="Codec Pro ExtraBold"/>
              </a:defRPr>
            </a:lvl1pPr>
          </a:lstStyle>
          <a:p>
            <a:r>
              <a:rPr lang="en-US" dirty="0">
                <a:sym typeface="Codec Pro ExtraBold"/>
              </a:rPr>
              <a:t>EMPLEADOR</a:t>
            </a:r>
          </a:p>
        </p:txBody>
      </p:sp>
      <p:sp>
        <p:nvSpPr>
          <p:cNvPr id="25" name="TextBox 25"/>
          <p:cNvSpPr txBox="1"/>
          <p:nvPr/>
        </p:nvSpPr>
        <p:spPr>
          <a:xfrm>
            <a:off x="304800" y="1409700"/>
            <a:ext cx="7072960" cy="7960834"/>
          </a:xfrm>
          <a:prstGeom prst="rect">
            <a:avLst/>
          </a:prstGeom>
        </p:spPr>
        <p:txBody>
          <a:bodyPr lIns="0" tIns="0" rIns="0" bIns="0" rtlCol="0" anchor="t">
            <a:spAutoFit/>
          </a:bodyPr>
          <a:lstStyle/>
          <a:p>
            <a:pPr algn="just">
              <a:lnSpc>
                <a:spcPts val="2607"/>
              </a:lnSpc>
            </a:pPr>
            <a:r>
              <a:rPr lang="es-CO" sz="2800" dirty="0">
                <a:solidFill>
                  <a:srgbClr val="231F20"/>
                </a:solidFill>
                <a:latin typeface="Comic Sans MS" panose="030F0702030302020204" pitchFamily="66" charset="0"/>
                <a:ea typeface="Open Sauce"/>
                <a:cs typeface="Open Sauce"/>
                <a:sym typeface="Open Sauce"/>
              </a:rPr>
              <a:t>1.Definir, firmar y divulgar la política de Seguridad y Salud en el Trabajo a través de documento escrito.</a:t>
            </a:r>
          </a:p>
          <a:p>
            <a:pPr algn="just">
              <a:lnSpc>
                <a:spcPts val="2607"/>
              </a:lnSpc>
            </a:pPr>
            <a:r>
              <a:rPr lang="es-CO" sz="2800" dirty="0">
                <a:solidFill>
                  <a:srgbClr val="231F20"/>
                </a:solidFill>
                <a:latin typeface="Comic Sans MS" panose="030F0702030302020204" pitchFamily="66" charset="0"/>
                <a:ea typeface="Open Sauce"/>
                <a:cs typeface="Open Sauce"/>
                <a:sym typeface="Open Sauce"/>
              </a:rPr>
              <a:t>2. Asignación y Comunicación de Responsabilidades en SST.</a:t>
            </a:r>
          </a:p>
          <a:p>
            <a:pPr algn="just">
              <a:lnSpc>
                <a:spcPts val="2607"/>
              </a:lnSpc>
            </a:pPr>
            <a:r>
              <a:rPr lang="es-CO" sz="2800" dirty="0">
                <a:solidFill>
                  <a:srgbClr val="231F20"/>
                </a:solidFill>
                <a:latin typeface="Comic Sans MS" panose="030F0702030302020204" pitchFamily="66" charset="0"/>
                <a:ea typeface="Open Sauce"/>
                <a:cs typeface="Open Sauce"/>
                <a:sym typeface="Open Sauce"/>
              </a:rPr>
              <a:t>3. Rendición de cuentas al interior de la empresa sobre el SG-SST.</a:t>
            </a:r>
          </a:p>
          <a:p>
            <a:pPr algn="just">
              <a:lnSpc>
                <a:spcPts val="2607"/>
              </a:lnSpc>
            </a:pPr>
            <a:r>
              <a:rPr lang="es-CO" sz="2800" dirty="0">
                <a:solidFill>
                  <a:srgbClr val="231F20"/>
                </a:solidFill>
                <a:latin typeface="Comic Sans MS" panose="030F0702030302020204" pitchFamily="66" charset="0"/>
                <a:ea typeface="Open Sauce"/>
                <a:cs typeface="Open Sauce"/>
                <a:sym typeface="Open Sauce"/>
              </a:rPr>
              <a:t>4. Definición de Recursos: Debe definir y asignar los recursos financieros, técnicos para el SG-SST.</a:t>
            </a:r>
          </a:p>
          <a:p>
            <a:pPr algn="just">
              <a:lnSpc>
                <a:spcPts val="2607"/>
              </a:lnSpc>
            </a:pPr>
            <a:r>
              <a:rPr lang="es-CO" sz="2800" dirty="0">
                <a:solidFill>
                  <a:srgbClr val="231F20"/>
                </a:solidFill>
                <a:latin typeface="Comic Sans MS" panose="030F0702030302020204" pitchFamily="66" charset="0"/>
                <a:ea typeface="Open Sauce"/>
                <a:cs typeface="Open Sauce"/>
                <a:sym typeface="Open Sauce"/>
              </a:rPr>
              <a:t>5. Cumplimiento de los Requisitos Normativos Aplicables.</a:t>
            </a:r>
          </a:p>
          <a:p>
            <a:pPr algn="just">
              <a:lnSpc>
                <a:spcPts val="2607"/>
              </a:lnSpc>
            </a:pPr>
            <a:r>
              <a:rPr lang="es-CO" sz="2800" dirty="0">
                <a:solidFill>
                  <a:srgbClr val="231F20"/>
                </a:solidFill>
                <a:latin typeface="Comic Sans MS" panose="030F0702030302020204" pitchFamily="66" charset="0"/>
                <a:ea typeface="Open Sauce"/>
                <a:cs typeface="Open Sauce"/>
                <a:sym typeface="Open Sauce"/>
              </a:rPr>
              <a:t>6. Gestión de los Peligros y Riesgos.</a:t>
            </a:r>
          </a:p>
          <a:p>
            <a:pPr algn="just">
              <a:lnSpc>
                <a:spcPts val="2607"/>
              </a:lnSpc>
            </a:pPr>
            <a:r>
              <a:rPr lang="es-CO" sz="2800" dirty="0">
                <a:solidFill>
                  <a:srgbClr val="231F20"/>
                </a:solidFill>
                <a:latin typeface="Comic Sans MS" panose="030F0702030302020204" pitchFamily="66" charset="0"/>
                <a:ea typeface="Open Sauce"/>
                <a:cs typeface="Open Sauce"/>
                <a:sym typeface="Open Sauce"/>
              </a:rPr>
              <a:t>7. Plan de Trabajo Anual en SST.</a:t>
            </a:r>
          </a:p>
          <a:p>
            <a:pPr algn="just">
              <a:lnSpc>
                <a:spcPts val="2607"/>
              </a:lnSpc>
            </a:pPr>
            <a:r>
              <a:rPr lang="es-CO" sz="2800" dirty="0">
                <a:solidFill>
                  <a:srgbClr val="231F20"/>
                </a:solidFill>
                <a:latin typeface="Comic Sans MS" panose="030F0702030302020204" pitchFamily="66" charset="0"/>
                <a:ea typeface="Open Sauce"/>
                <a:cs typeface="Open Sauce"/>
                <a:sym typeface="Open Sauce"/>
              </a:rPr>
              <a:t>8. Prevención y Promoción de Riesgos Laborales.</a:t>
            </a:r>
          </a:p>
          <a:p>
            <a:pPr algn="just">
              <a:lnSpc>
                <a:spcPts val="2607"/>
              </a:lnSpc>
            </a:pPr>
            <a:r>
              <a:rPr lang="es-CO" sz="2800" dirty="0">
                <a:solidFill>
                  <a:srgbClr val="231F20"/>
                </a:solidFill>
                <a:latin typeface="Comic Sans MS" panose="030F0702030302020204" pitchFamily="66" charset="0"/>
                <a:ea typeface="Open Sauce"/>
                <a:cs typeface="Open Sauce"/>
                <a:sym typeface="Open Sauce"/>
              </a:rPr>
              <a:t>9. Garantizar la participación de los Trabajadores </a:t>
            </a:r>
          </a:p>
          <a:p>
            <a:pPr algn="just">
              <a:lnSpc>
                <a:spcPts val="2607"/>
              </a:lnSpc>
            </a:pPr>
            <a:r>
              <a:rPr lang="es-CO" sz="2800" dirty="0">
                <a:solidFill>
                  <a:srgbClr val="231F20"/>
                </a:solidFill>
                <a:latin typeface="Comic Sans MS" panose="030F0702030302020204" pitchFamily="66" charset="0"/>
                <a:ea typeface="Open Sauce"/>
                <a:cs typeface="Open Sauce"/>
                <a:sym typeface="Open Sauce"/>
              </a:rPr>
              <a:t>10. Garantizar la disponibilidad de personal responsable de la seguridad y la salud en el trabajo.</a:t>
            </a:r>
          </a:p>
          <a:p>
            <a:pPr algn="just">
              <a:lnSpc>
                <a:spcPts val="2607"/>
              </a:lnSpc>
            </a:pPr>
            <a:r>
              <a:rPr lang="es-CO" sz="2800" dirty="0">
                <a:solidFill>
                  <a:srgbClr val="231F20"/>
                </a:solidFill>
                <a:latin typeface="Comic Sans MS" panose="030F0702030302020204" pitchFamily="66" charset="0"/>
                <a:ea typeface="Open Sauce"/>
                <a:cs typeface="Open Sauce"/>
                <a:sym typeface="Open Sauce"/>
              </a:rPr>
              <a:t>11. Integración del SG-SST con Sistema de Gestión de la empresa.</a:t>
            </a:r>
          </a:p>
          <a:p>
            <a:pPr marL="0" lvl="0" indent="0" algn="just">
              <a:lnSpc>
                <a:spcPts val="2055"/>
              </a:lnSpc>
              <a:spcBef>
                <a:spcPct val="0"/>
              </a:spcBef>
            </a:pPr>
            <a:endParaRPr lang="es-CO" sz="2800" dirty="0">
              <a:solidFill>
                <a:srgbClr val="231F20"/>
              </a:solidFill>
              <a:latin typeface="Comic Sans MS" panose="030F0702030302020204" pitchFamily="66" charset="0"/>
              <a:ea typeface="Open Sauce"/>
              <a:cs typeface="Open Sauce"/>
              <a:sym typeface="Open Sauce"/>
            </a:endParaRPr>
          </a:p>
        </p:txBody>
      </p:sp>
      <p:sp>
        <p:nvSpPr>
          <p:cNvPr id="27" name="TextBox 26"/>
          <p:cNvSpPr txBox="1"/>
          <p:nvPr/>
        </p:nvSpPr>
        <p:spPr>
          <a:xfrm>
            <a:off x="8915400" y="1165811"/>
            <a:ext cx="7492060" cy="6675225"/>
          </a:xfrm>
          <a:prstGeom prst="rect">
            <a:avLst/>
          </a:prstGeom>
        </p:spPr>
        <p:txBody>
          <a:bodyPr lIns="0" tIns="0" rIns="0" bIns="0" rtlCol="0" anchor="t">
            <a:spAutoFit/>
          </a:bodyPr>
          <a:lstStyle>
            <a:defPPr>
              <a:defRPr lang="en-US"/>
            </a:defPPr>
            <a:lvl1pPr>
              <a:lnSpc>
                <a:spcPts val="2607"/>
              </a:lnSpc>
              <a:defRPr sz="2800">
                <a:solidFill>
                  <a:srgbClr val="231F20"/>
                </a:solidFill>
                <a:latin typeface="Comic Sans MS" panose="030F0702030302020204" pitchFamily="66" charset="0"/>
                <a:ea typeface="Open Sauce"/>
                <a:cs typeface="Open Sauce"/>
              </a:defRPr>
            </a:lvl1pPr>
          </a:lstStyle>
          <a:p>
            <a:pPr algn="just"/>
            <a:endParaRPr lang="es-CO" dirty="0">
              <a:sym typeface="Open Sauce"/>
            </a:endParaRPr>
          </a:p>
          <a:p>
            <a:pPr algn="just"/>
            <a:r>
              <a:rPr lang="es-CO" dirty="0">
                <a:sym typeface="Open Sauce"/>
              </a:rPr>
              <a:t>1. Procurar el estado integral de su salud.</a:t>
            </a:r>
          </a:p>
          <a:p>
            <a:pPr algn="just"/>
            <a:r>
              <a:rPr lang="es-CO" dirty="0">
                <a:sym typeface="Open Sauce"/>
              </a:rPr>
              <a:t>2. Suministrar información clara, veraz y completa sobre su estado de salud.</a:t>
            </a:r>
          </a:p>
          <a:p>
            <a:pPr algn="just"/>
            <a:r>
              <a:rPr lang="es-CO" dirty="0">
                <a:sym typeface="Open Sauce"/>
              </a:rPr>
              <a:t>3. Cumplir las normas, reglamentos e instrucciones del Sistema de Gestión de la Seguridad y Salud en el Trabajo de la empresa.</a:t>
            </a:r>
          </a:p>
          <a:p>
            <a:pPr algn="just"/>
            <a:r>
              <a:rPr lang="es-CO" dirty="0">
                <a:sym typeface="Open Sauce"/>
              </a:rPr>
              <a:t>4. Informar oportunamente al empleador o contratante acerca de los peligros y riesgos latentes en su sitio de trabajo. </a:t>
            </a:r>
          </a:p>
          <a:p>
            <a:pPr algn="just"/>
            <a:r>
              <a:rPr lang="es-CO" dirty="0">
                <a:sym typeface="Open Sauce"/>
              </a:rPr>
              <a:t>5. Participar en las actividades de capacitación en seguridad y salud en el trabajo definido en el plan de capacitación del SG–SST.</a:t>
            </a:r>
          </a:p>
          <a:p>
            <a:pPr algn="just"/>
            <a:r>
              <a:rPr lang="es-CO" dirty="0">
                <a:sym typeface="Open Sauce"/>
              </a:rPr>
              <a:t>6. Participar y contribuir al cumplimiento de los objetivos del Sistema de Gestión de la Seguridad y Salud en el Trabajo SG-SST. </a:t>
            </a:r>
          </a:p>
          <a:p>
            <a:pPr algn="just"/>
            <a:endParaRPr lang="es-CO" dirty="0">
              <a:sym typeface="Open Sauce"/>
            </a:endParaRPr>
          </a:p>
          <a:p>
            <a:pPr algn="just"/>
            <a:endParaRPr lang="es-CO" dirty="0">
              <a:sym typeface="Open Sauce"/>
            </a:endParaRPr>
          </a:p>
        </p:txBody>
      </p:sp>
      <p:sp>
        <p:nvSpPr>
          <p:cNvPr id="28" name="TextBox 24"/>
          <p:cNvSpPr txBox="1"/>
          <p:nvPr/>
        </p:nvSpPr>
        <p:spPr>
          <a:xfrm>
            <a:off x="8915400" y="443882"/>
            <a:ext cx="5665891" cy="721929"/>
          </a:xfrm>
          <a:prstGeom prst="rect">
            <a:avLst/>
          </a:prstGeom>
        </p:spPr>
        <p:txBody>
          <a:bodyPr lIns="0" tIns="0" rIns="0" bIns="0" rtlCol="0" anchor="t">
            <a:spAutoFit/>
          </a:bodyPr>
          <a:lstStyle/>
          <a:p>
            <a:pPr marL="0" lvl="0" indent="0" algn="l">
              <a:lnSpc>
                <a:spcPts val="5862"/>
              </a:lnSpc>
              <a:spcBef>
                <a:spcPct val="0"/>
              </a:spcBef>
            </a:pPr>
            <a:r>
              <a:rPr lang="es-CO" sz="4400" b="1" spc="207" dirty="0">
                <a:solidFill>
                  <a:schemeClr val="tx2"/>
                </a:solidFill>
                <a:effectLst>
                  <a:outerShdw blurRad="38100" dist="38100" dir="2700000" algn="tl">
                    <a:srgbClr val="000000">
                      <a:alpha val="43137"/>
                    </a:srgbClr>
                  </a:outerShdw>
                </a:effectLst>
                <a:latin typeface="Comic Sans MS" panose="030F0702030302020204" pitchFamily="66" charset="0"/>
                <a:ea typeface="Codec Pro ExtraBold"/>
                <a:cs typeface="Codec Pro ExtraBold"/>
                <a:sym typeface="Codec Pro ExtraBold"/>
              </a:rPr>
              <a:t>TRABAJADORES</a:t>
            </a:r>
          </a:p>
        </p:txBody>
      </p:sp>
      <p:sp>
        <p:nvSpPr>
          <p:cNvPr id="29" name="TextBox 27">
            <a:extLst>
              <a:ext uri="{FF2B5EF4-FFF2-40B4-BE49-F238E27FC236}">
                <a16:creationId xmlns:a16="http://schemas.microsoft.com/office/drawing/2014/main" id="{09AC9E63-EDF5-7230-8646-B0F8DCE80B48}"/>
              </a:ext>
            </a:extLst>
          </p:cNvPr>
          <p:cNvSpPr txBox="1"/>
          <p:nvPr/>
        </p:nvSpPr>
        <p:spPr>
          <a:xfrm>
            <a:off x="9331869" y="7505700"/>
            <a:ext cx="5665891" cy="870286"/>
          </a:xfrm>
          <a:prstGeom prst="rect">
            <a:avLst/>
          </a:prstGeom>
        </p:spPr>
        <p:txBody>
          <a:bodyPr lIns="0" tIns="0" rIns="0" bIns="0" rtlCol="0" anchor="t">
            <a:spAutoFit/>
          </a:bodyPr>
          <a:lstStyle>
            <a:defPPr>
              <a:defRPr lang="en-US"/>
            </a:defPPr>
            <a:lvl1pPr lvl="0" indent="0">
              <a:lnSpc>
                <a:spcPts val="5862"/>
              </a:lnSpc>
              <a:spcBef>
                <a:spcPct val="0"/>
              </a:spcBef>
              <a:defRPr sz="4400" b="1" spc="207">
                <a:solidFill>
                  <a:schemeClr val="tx2"/>
                </a:solidFill>
                <a:effectLst>
                  <a:outerShdw blurRad="38100" dist="38100" dir="2700000" algn="tl">
                    <a:srgbClr val="000000">
                      <a:alpha val="43137"/>
                    </a:srgbClr>
                  </a:outerShdw>
                </a:effectLst>
                <a:latin typeface="Comic Sans MS" panose="030F0702030302020204" pitchFamily="66" charset="0"/>
                <a:ea typeface="Codec Pro ExtraBold"/>
                <a:cs typeface="Codec Pro ExtraBold"/>
              </a:defRPr>
            </a:lvl1pPr>
          </a:lstStyle>
          <a:p>
            <a:r>
              <a:rPr lang="en-US" dirty="0">
                <a:sym typeface="Codec Pro ExtraBold"/>
              </a:rPr>
              <a:t>ARL</a:t>
            </a:r>
          </a:p>
        </p:txBody>
      </p:sp>
      <p:sp>
        <p:nvSpPr>
          <p:cNvPr id="31" name="CuadroTexto 30">
            <a:extLst>
              <a:ext uri="{FF2B5EF4-FFF2-40B4-BE49-F238E27FC236}">
                <a16:creationId xmlns:a16="http://schemas.microsoft.com/office/drawing/2014/main" id="{0E9C2372-7E4B-EFAA-0F5C-79ECB7FAE166}"/>
              </a:ext>
            </a:extLst>
          </p:cNvPr>
          <p:cNvSpPr txBox="1"/>
          <p:nvPr/>
        </p:nvSpPr>
        <p:spPr>
          <a:xfrm>
            <a:off x="9011204" y="8447607"/>
            <a:ext cx="7492060" cy="673582"/>
          </a:xfrm>
          <a:prstGeom prst="rect">
            <a:avLst/>
          </a:prstGeom>
        </p:spPr>
        <p:txBody>
          <a:bodyPr wrap="square" lIns="0" tIns="0" rIns="0" bIns="0" rtlCol="0" anchor="t">
            <a:spAutoFit/>
          </a:bodyPr>
          <a:lstStyle>
            <a:defPPr>
              <a:defRPr lang="en-US"/>
            </a:defPPr>
            <a:lvl1pPr>
              <a:lnSpc>
                <a:spcPts val="2607"/>
              </a:lnSpc>
              <a:defRPr sz="2800">
                <a:solidFill>
                  <a:srgbClr val="231F20"/>
                </a:solidFill>
                <a:latin typeface="Comic Sans MS" panose="030F0702030302020204" pitchFamily="66" charset="0"/>
                <a:ea typeface="Open Sauce"/>
                <a:cs typeface="Open Sauce"/>
              </a:defRPr>
            </a:lvl1pPr>
          </a:lstStyle>
          <a:p>
            <a:pPr algn="just"/>
            <a:r>
              <a:rPr lang="es-CO" dirty="0">
                <a:sym typeface="Open Sauce"/>
              </a:rPr>
              <a:t>Capacitación, asesoría y asistencia técnica a sus empresas y trabajadores afiliados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914400" y="587906"/>
            <a:ext cx="7162799" cy="9279994"/>
          </a:xfrm>
          <a:custGeom>
            <a:avLst/>
            <a:gdLst/>
            <a:ahLst/>
            <a:cxnLst/>
            <a:rect l="l" t="t" r="r" b="b"/>
            <a:pathLst>
              <a:path w="5440627" h="7466634">
                <a:moveTo>
                  <a:pt x="0" y="0"/>
                </a:moveTo>
                <a:lnTo>
                  <a:pt x="5440627" y="0"/>
                </a:lnTo>
                <a:lnTo>
                  <a:pt x="5440627" y="7466634"/>
                </a:lnTo>
                <a:lnTo>
                  <a:pt x="0" y="7466634"/>
                </a:lnTo>
                <a:lnTo>
                  <a:pt x="0" y="0"/>
                </a:lnTo>
                <a:close/>
              </a:path>
            </a:pathLst>
          </a:custGeom>
          <a:blipFill>
            <a:blip r:embed="rId2"/>
            <a:stretch>
              <a:fillRect/>
            </a:stretch>
          </a:blipFill>
        </p:spPr>
      </p:sp>
      <p:sp>
        <p:nvSpPr>
          <p:cNvPr id="6" name="TextBox 6"/>
          <p:cNvSpPr txBox="1"/>
          <p:nvPr/>
        </p:nvSpPr>
        <p:spPr>
          <a:xfrm>
            <a:off x="8305800" y="587906"/>
            <a:ext cx="8953500" cy="1644553"/>
          </a:xfrm>
          <a:prstGeom prst="rect">
            <a:avLst/>
          </a:prstGeom>
        </p:spPr>
        <p:txBody>
          <a:bodyPr wrap="square" lIns="0" tIns="0" rIns="0" bIns="0" rtlCol="0" anchor="t">
            <a:spAutoFit/>
          </a:bodyPr>
          <a:lstStyle/>
          <a:p>
            <a:pPr algn="ctr">
              <a:lnSpc>
                <a:spcPts val="6405"/>
              </a:lnSpc>
            </a:pPr>
            <a:r>
              <a:rPr lang="en-US" sz="6470" b="1" dirty="0">
                <a:solidFill>
                  <a:schemeClr val="tx2"/>
                </a:solidFill>
                <a:effectLst>
                  <a:outerShdw blurRad="38100" dist="38100" dir="2700000" algn="tl">
                    <a:srgbClr val="000000">
                      <a:alpha val="43137"/>
                    </a:srgbClr>
                  </a:outerShdw>
                </a:effectLst>
                <a:latin typeface="Comic Sans MS" panose="030F0702030302020204" pitchFamily="66" charset="0"/>
                <a:ea typeface="Codec Pro ExtraBold"/>
                <a:cs typeface="Codec Pro ExtraBold"/>
                <a:sym typeface="Codec Pro ExtraBold"/>
              </a:rPr>
              <a:t>FUNCIONAMIENTO COPASST</a:t>
            </a:r>
          </a:p>
        </p:txBody>
      </p:sp>
      <p:sp>
        <p:nvSpPr>
          <p:cNvPr id="8" name="Google Shape;450;p21">
            <a:extLst>
              <a:ext uri="{FF2B5EF4-FFF2-40B4-BE49-F238E27FC236}">
                <a16:creationId xmlns:a16="http://schemas.microsoft.com/office/drawing/2014/main" id="{516F641E-ADB5-E437-F1DA-03B838CE978F}"/>
              </a:ext>
            </a:extLst>
          </p:cNvPr>
          <p:cNvSpPr txBox="1">
            <a:spLocks/>
          </p:cNvSpPr>
          <p:nvPr/>
        </p:nvSpPr>
        <p:spPr>
          <a:xfrm>
            <a:off x="8458200" y="3009900"/>
            <a:ext cx="8267700" cy="6476572"/>
          </a:xfrm>
          <a:prstGeom prst="rect">
            <a:avLst/>
          </a:prstGeom>
          <a:noFill/>
          <a:ln>
            <a:noFill/>
          </a:ln>
        </p:spPr>
        <p:txBody>
          <a:bodyPr spcFirstLastPara="1" wrap="square" lIns="91425" tIns="45700" rIns="91425" bIns="45700" anchor="ctr"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indent="-228600" algn="just">
              <a:lnSpc>
                <a:spcPct val="90000"/>
              </a:lnSpc>
              <a:spcBef>
                <a:spcPts val="0"/>
              </a:spcBef>
              <a:buClr>
                <a:schemeClr val="dk2"/>
              </a:buClr>
              <a:buSzPts val="1800"/>
            </a:pPr>
            <a:r>
              <a:rPr lang="es-MX" dirty="0">
                <a:latin typeface="Comic Sans MS" panose="030F0702030302020204" pitchFamily="66" charset="0"/>
                <a:cs typeface="Arial" panose="020B0604020202020204" pitchFamily="34" charset="0"/>
              </a:rPr>
              <a:t>Comité encargado de la promoción y vigilancia de las normas en temas de seguridad y salud en el trabajo dentro de las empresa.</a:t>
            </a:r>
          </a:p>
          <a:p>
            <a:pPr marL="228600" indent="-228600" algn="just">
              <a:lnSpc>
                <a:spcPct val="90000"/>
              </a:lnSpc>
              <a:spcBef>
                <a:spcPts val="1000"/>
              </a:spcBef>
              <a:buClr>
                <a:schemeClr val="dk2"/>
              </a:buClr>
              <a:buSzPts val="1800"/>
            </a:pPr>
            <a:r>
              <a:rPr lang="es-MX" dirty="0">
                <a:latin typeface="Comic Sans MS" panose="030F0702030302020204" pitchFamily="66" charset="0"/>
                <a:cs typeface="Arial" panose="020B0604020202020204" pitchFamily="34" charset="0"/>
              </a:rPr>
              <a:t>Cuando la empresa tiene entre 10 y 49 trabajadores el COPASST estará conformado por 1 representante por cada una de las partes con sus respectivos suplentes, es decir, representante del empleador y de los trabajadores.</a:t>
            </a:r>
          </a:p>
          <a:p>
            <a:pPr marL="228600" indent="-228600" algn="just">
              <a:lnSpc>
                <a:spcPct val="90000"/>
              </a:lnSpc>
              <a:spcBef>
                <a:spcPts val="1000"/>
              </a:spcBef>
              <a:buClr>
                <a:schemeClr val="dk2"/>
              </a:buClr>
              <a:buSzPts val="1800"/>
            </a:pPr>
            <a:r>
              <a:rPr lang="es-MX" dirty="0">
                <a:latin typeface="Comic Sans MS" panose="030F0702030302020204" pitchFamily="66" charset="0"/>
                <a:cs typeface="Arial" panose="020B0604020202020204" pitchFamily="34" charset="0"/>
              </a:rPr>
              <a:t>Se debe realizar la votación para elegir el representante por parte de los trabajadores.</a:t>
            </a:r>
          </a:p>
          <a:p>
            <a:pPr marL="228600" indent="-114300" algn="just">
              <a:lnSpc>
                <a:spcPct val="90000"/>
              </a:lnSpc>
              <a:spcBef>
                <a:spcPts val="1000"/>
              </a:spcBef>
              <a:buClr>
                <a:schemeClr val="dk1"/>
              </a:buClr>
              <a:buSzPts val="1800"/>
              <a:buFont typeface="Arial" pitchFamily="34" charset="0"/>
              <a:buNone/>
            </a:pPr>
            <a:endParaRPr lang="es-MX" dirty="0">
              <a:latin typeface="Comic Sans MS" panose="030F0702030302020204" pitchFamily="66" charset="0"/>
              <a:cs typeface="Arial" panose="020B0604020202020204" pitchFamily="34" charset="0"/>
            </a:endParaRPr>
          </a:p>
          <a:p>
            <a:pPr marL="0" indent="0">
              <a:lnSpc>
                <a:spcPct val="90000"/>
              </a:lnSpc>
              <a:spcBef>
                <a:spcPts val="1000"/>
              </a:spcBef>
              <a:buClr>
                <a:schemeClr val="dk1"/>
              </a:buClr>
              <a:buSzPts val="1800"/>
              <a:buFont typeface="Arial" pitchFamily="34" charset="0"/>
              <a:buNone/>
            </a:pPr>
            <a:endParaRPr lang="es-MX" dirty="0">
              <a:latin typeface="Comic Sans MS" panose="030F0702030302020204" pitchFamily="66"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1066800" y="495300"/>
            <a:ext cx="6229480" cy="9149129"/>
          </a:xfrm>
          <a:custGeom>
            <a:avLst/>
            <a:gdLst/>
            <a:ahLst/>
            <a:cxnLst/>
            <a:rect l="l" t="t" r="r" b="b"/>
            <a:pathLst>
              <a:path w="6229480" h="9149129">
                <a:moveTo>
                  <a:pt x="0" y="0"/>
                </a:moveTo>
                <a:lnTo>
                  <a:pt x="6229481" y="0"/>
                </a:lnTo>
                <a:lnTo>
                  <a:pt x="6229481" y="9149129"/>
                </a:lnTo>
                <a:lnTo>
                  <a:pt x="0" y="9149129"/>
                </a:lnTo>
                <a:lnTo>
                  <a:pt x="0" y="0"/>
                </a:lnTo>
                <a:close/>
              </a:path>
            </a:pathLst>
          </a:custGeom>
          <a:blipFill>
            <a:blip r:embed="rId2"/>
            <a:stretch>
              <a:fillRect/>
            </a:stretch>
          </a:blipFill>
        </p:spPr>
      </p:sp>
      <p:sp>
        <p:nvSpPr>
          <p:cNvPr id="5" name="TextBox 5"/>
          <p:cNvSpPr txBox="1"/>
          <p:nvPr/>
        </p:nvSpPr>
        <p:spPr>
          <a:xfrm>
            <a:off x="7772400" y="657694"/>
            <a:ext cx="8610600" cy="2462213"/>
          </a:xfrm>
          <a:prstGeom prst="rect">
            <a:avLst/>
          </a:prstGeom>
        </p:spPr>
        <p:txBody>
          <a:bodyPr wrap="square" lIns="0" tIns="0" rIns="0" bIns="0" rtlCol="0" anchor="t">
            <a:spAutoFit/>
          </a:bodyPr>
          <a:lstStyle/>
          <a:p>
            <a:pPr algn="ctr">
              <a:lnSpc>
                <a:spcPts val="6405"/>
              </a:lnSpc>
            </a:pPr>
            <a:r>
              <a:rPr lang="en-US" sz="5400" b="1" dirty="0">
                <a:solidFill>
                  <a:schemeClr val="tx2"/>
                </a:solidFill>
                <a:effectLst>
                  <a:outerShdw blurRad="38100" dist="38100" dir="2700000" algn="tl">
                    <a:srgbClr val="000000">
                      <a:alpha val="43137"/>
                    </a:srgbClr>
                  </a:outerShdw>
                </a:effectLst>
                <a:latin typeface="Comic Sans MS" panose="030F0702030302020204" pitchFamily="66" charset="0"/>
                <a:ea typeface="Codec Pro ExtraBold"/>
                <a:cs typeface="Codec Pro ExtraBold"/>
                <a:sym typeface="Codec Pro ExtraBold"/>
              </a:rPr>
              <a:t>FUNCIONAMIENTO COMITÉ DE CONVIVENCIA LABORAL</a:t>
            </a:r>
          </a:p>
        </p:txBody>
      </p:sp>
      <p:sp>
        <p:nvSpPr>
          <p:cNvPr id="6" name="TextBox 6"/>
          <p:cNvSpPr txBox="1"/>
          <p:nvPr/>
        </p:nvSpPr>
        <p:spPr>
          <a:xfrm>
            <a:off x="9459606" y="3766078"/>
            <a:ext cx="8479870" cy="910314"/>
          </a:xfrm>
          <a:prstGeom prst="rect">
            <a:avLst/>
          </a:prstGeom>
        </p:spPr>
        <p:txBody>
          <a:bodyPr lIns="0" tIns="0" rIns="0" bIns="0" rtlCol="0" anchor="t">
            <a:spAutoFit/>
          </a:bodyPr>
          <a:lstStyle/>
          <a:p>
            <a:pPr algn="l">
              <a:lnSpc>
                <a:spcPts val="3742"/>
              </a:lnSpc>
            </a:pPr>
            <a:endParaRPr lang="en-US" sz="2712" spc="265" dirty="0">
              <a:solidFill>
                <a:srgbClr val="231F20"/>
              </a:solidFill>
              <a:latin typeface="Open Sauce"/>
              <a:ea typeface="Open Sauce"/>
              <a:cs typeface="Open Sauce"/>
              <a:sym typeface="Open Sauce"/>
            </a:endParaRPr>
          </a:p>
          <a:p>
            <a:pPr algn="l">
              <a:lnSpc>
                <a:spcPts val="3742"/>
              </a:lnSpc>
            </a:pPr>
            <a:endParaRPr lang="en-US" sz="2712" spc="265" dirty="0">
              <a:solidFill>
                <a:srgbClr val="231F20"/>
              </a:solidFill>
              <a:latin typeface="Open Sauce"/>
              <a:ea typeface="Open Sauce"/>
              <a:cs typeface="Open Sauce"/>
              <a:sym typeface="Open Sauce"/>
            </a:endParaRPr>
          </a:p>
        </p:txBody>
      </p:sp>
      <p:sp>
        <p:nvSpPr>
          <p:cNvPr id="8" name="CuadroTexto 7">
            <a:extLst>
              <a:ext uri="{FF2B5EF4-FFF2-40B4-BE49-F238E27FC236}">
                <a16:creationId xmlns:a16="http://schemas.microsoft.com/office/drawing/2014/main" id="{7E34BE1D-B035-A6B1-4290-A6D90674CC20}"/>
              </a:ext>
            </a:extLst>
          </p:cNvPr>
          <p:cNvSpPr txBox="1"/>
          <p:nvPr/>
        </p:nvSpPr>
        <p:spPr>
          <a:xfrm>
            <a:off x="7086601" y="3282301"/>
            <a:ext cx="10292402" cy="6370975"/>
          </a:xfrm>
          <a:prstGeom prst="rect">
            <a:avLst/>
          </a:prstGeom>
          <a:noFill/>
        </p:spPr>
        <p:txBody>
          <a:bodyPr wrap="square">
            <a:spAutoFit/>
          </a:bodyPr>
          <a:lstStyle/>
          <a:p>
            <a:pPr marL="342900" indent="-342900" algn="just">
              <a:buFont typeface="Arial" panose="020B0604020202020204" pitchFamily="34" charset="0"/>
              <a:buChar char="•"/>
            </a:pPr>
            <a:r>
              <a:rPr lang="es-MX" sz="2400" dirty="0">
                <a:latin typeface="Comic Sans MS" panose="030F0702030302020204" pitchFamily="66" charset="0"/>
              </a:rPr>
              <a:t>Su objetivo es propender por mejorar las condiciones laborales, y salvaguardarlos contra los posibles riesgos psicosociales que pueda afectar su salud en las actividades laborales encargado de velar por la convivencia.</a:t>
            </a:r>
          </a:p>
          <a:p>
            <a:pPr marL="342900" indent="-342900" algn="just">
              <a:buFont typeface="Arial" panose="020B0604020202020204" pitchFamily="34" charset="0"/>
              <a:buChar char="•"/>
            </a:pPr>
            <a:r>
              <a:rPr lang="es-MX" sz="2400" dirty="0">
                <a:latin typeface="Comic Sans MS" panose="030F0702030302020204" pitchFamily="66" charset="0"/>
              </a:rPr>
              <a:t>El Comité de Convivencia Laboral se reunirá ordinariamente de forma mensual para el desarrollo de actividades administrativas como la elaboración de informes, seguimiento a los compromisos establecidos por las partes involucradas en los casos y formulación de recomendaciones al área de talento humano y seguridad y salud en el trabajo. </a:t>
            </a:r>
          </a:p>
          <a:p>
            <a:pPr marL="342900" indent="-342900" algn="just">
              <a:buFont typeface="Arial" panose="020B0604020202020204" pitchFamily="34" charset="0"/>
              <a:buChar char="•"/>
            </a:pPr>
            <a:r>
              <a:rPr lang="es-MX" sz="2400" dirty="0">
                <a:latin typeface="Comic Sans MS" panose="030F0702030302020204" pitchFamily="66" charset="0"/>
              </a:rPr>
              <a:t>Las reuniones sesionarán con la mitad más uno de sus integrantes.</a:t>
            </a:r>
          </a:p>
          <a:p>
            <a:pPr marL="342900" indent="-342900" algn="just">
              <a:buFont typeface="Arial" panose="020B0604020202020204" pitchFamily="34" charset="0"/>
              <a:buChar char="•"/>
            </a:pPr>
            <a:r>
              <a:rPr lang="es-MX" sz="2400" dirty="0">
                <a:latin typeface="Comic Sans MS" panose="030F0702030302020204" pitchFamily="66" charset="0"/>
              </a:rPr>
              <a:t>En el caso de entidades públicas y las empresas privadas con más de veinte (20) trabajadores, el Comité estará conformado por cuatro (4) integrantes, dos (2) representantes de las y los trabajadores y dos (2) del empleador, con sus respectivos suplentes.</a:t>
            </a:r>
          </a:p>
          <a:p>
            <a:pPr marL="342900" indent="-342900" algn="just">
              <a:buFont typeface="Arial" panose="020B0604020202020204" pitchFamily="34" charset="0"/>
              <a:buChar char="•"/>
            </a:pPr>
            <a:r>
              <a:rPr lang="es-MX" sz="2400" dirty="0">
                <a:latin typeface="Comic Sans MS" panose="030F0702030302020204" pitchFamily="66" charset="0"/>
              </a:rPr>
              <a:t>Se debe realizar la votación para elegir el representante por parte de los trabajadores.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982403A-0BE2-B9BE-1000-2AAE50AC271A}"/>
              </a:ext>
            </a:extLst>
          </p:cNvPr>
          <p:cNvSpPr txBox="1"/>
          <p:nvPr/>
        </p:nvSpPr>
        <p:spPr>
          <a:xfrm>
            <a:off x="76200" y="1261318"/>
            <a:ext cx="18211800" cy="8494633"/>
          </a:xfrm>
          <a:prstGeom prst="rect">
            <a:avLst/>
          </a:prstGeom>
          <a:noFill/>
        </p:spPr>
        <p:txBody>
          <a:bodyPr wrap="square">
            <a:spAutoFit/>
          </a:bodyPr>
          <a:lstStyle/>
          <a:p>
            <a:pPr algn="just"/>
            <a:r>
              <a:rPr lang="es-MX" sz="2600" b="1" dirty="0">
                <a:solidFill>
                  <a:schemeClr val="tx2"/>
                </a:solidFill>
                <a:latin typeface="Comic Sans MS" panose="030F0702030302020204" pitchFamily="66" charset="0"/>
              </a:rPr>
              <a:t>Objetivo</a:t>
            </a:r>
          </a:p>
          <a:p>
            <a:pPr algn="just"/>
            <a:r>
              <a:rPr lang="es-MX" sz="2600" dirty="0">
                <a:latin typeface="Comic Sans MS" panose="030F0702030302020204" pitchFamily="66" charset="0"/>
              </a:rPr>
              <a:t>Dar a conocer a los trabajadores los lineamientos del Plan Hospitalario de Emergencias, con el fin de que sepan cómo actuar de manera segura, organizada y oportuna ante una situación de emergencia, protegiendo su vida, la de los pacientes, visitantes y demás colaboradores.</a:t>
            </a:r>
          </a:p>
          <a:p>
            <a:pPr algn="just"/>
            <a:r>
              <a:rPr lang="es-MX" sz="2600" b="1" dirty="0">
                <a:solidFill>
                  <a:schemeClr val="tx2"/>
                </a:solidFill>
                <a:latin typeface="Comic Sans MS" panose="030F0702030302020204" pitchFamily="66" charset="0"/>
              </a:rPr>
              <a:t>¿Qué es el Plan Hospitalario de Emergencias?</a:t>
            </a:r>
          </a:p>
          <a:p>
            <a:pPr algn="just"/>
            <a:r>
              <a:rPr lang="es-MX" sz="2600" dirty="0">
                <a:latin typeface="Comic Sans MS" panose="030F0702030302020204" pitchFamily="66" charset="0"/>
              </a:rPr>
              <a:t>Es el conjunto de procedimientos, recursos, responsabilidades y acciones que establece la institución para prevenir, preparar y responder ante situaciones de emergencia o desastre que puedan afectar la prestación de los servicios de salud.</a:t>
            </a:r>
          </a:p>
          <a:p>
            <a:r>
              <a:rPr lang="es-MX" sz="2600" b="1" dirty="0">
                <a:solidFill>
                  <a:schemeClr val="tx2"/>
                </a:solidFill>
                <a:latin typeface="Comic Sans MS" panose="030F0702030302020204" pitchFamily="66" charset="0"/>
              </a:rPr>
              <a:t>Emergencias que pueden presentarse en una clínica</a:t>
            </a:r>
          </a:p>
          <a:p>
            <a:pPr>
              <a:buFont typeface="Arial" panose="020B0604020202020204" pitchFamily="34" charset="0"/>
              <a:buChar char="•"/>
            </a:pPr>
            <a:r>
              <a:rPr lang="es-MX" sz="2600" dirty="0">
                <a:latin typeface="Comic Sans MS" panose="030F0702030302020204" pitchFamily="66" charset="0"/>
              </a:rPr>
              <a:t>Incendios. </a:t>
            </a:r>
          </a:p>
          <a:p>
            <a:pPr>
              <a:buFont typeface="Arial" panose="020B0604020202020204" pitchFamily="34" charset="0"/>
              <a:buChar char="•"/>
            </a:pPr>
            <a:r>
              <a:rPr lang="es-MX" sz="2600" dirty="0">
                <a:latin typeface="Comic Sans MS" panose="030F0702030302020204" pitchFamily="66" charset="0"/>
              </a:rPr>
              <a:t>Sismos. </a:t>
            </a:r>
          </a:p>
          <a:p>
            <a:pPr>
              <a:buFont typeface="Arial" panose="020B0604020202020204" pitchFamily="34" charset="0"/>
              <a:buChar char="•"/>
            </a:pPr>
            <a:r>
              <a:rPr lang="es-MX" sz="2600" dirty="0">
                <a:latin typeface="Comic Sans MS" panose="030F0702030302020204" pitchFamily="66" charset="0"/>
              </a:rPr>
              <a:t>Inundaciones. </a:t>
            </a:r>
          </a:p>
          <a:p>
            <a:pPr>
              <a:buFont typeface="Arial" panose="020B0604020202020204" pitchFamily="34" charset="0"/>
              <a:buChar char="•"/>
            </a:pPr>
            <a:r>
              <a:rPr lang="es-MX" sz="2600" dirty="0">
                <a:latin typeface="Comic Sans MS" panose="030F0702030302020204" pitchFamily="66" charset="0"/>
              </a:rPr>
              <a:t>Vendavales y tormentas eléctricas. </a:t>
            </a:r>
          </a:p>
          <a:p>
            <a:pPr>
              <a:buFont typeface="Arial" panose="020B0604020202020204" pitchFamily="34" charset="0"/>
              <a:buChar char="•"/>
            </a:pPr>
            <a:r>
              <a:rPr lang="es-MX" sz="2600" dirty="0">
                <a:latin typeface="Comic Sans MS" panose="030F0702030302020204" pitchFamily="66" charset="0"/>
              </a:rPr>
              <a:t>Fugas de gases medicinales. </a:t>
            </a:r>
          </a:p>
          <a:p>
            <a:pPr>
              <a:buFont typeface="Arial" panose="020B0604020202020204" pitchFamily="34" charset="0"/>
              <a:buChar char="•"/>
            </a:pPr>
            <a:r>
              <a:rPr lang="es-MX" sz="2600" dirty="0">
                <a:latin typeface="Comic Sans MS" panose="030F0702030302020204" pitchFamily="66" charset="0"/>
              </a:rPr>
              <a:t>Derrames de sustancias químicas o medicamentos. </a:t>
            </a:r>
          </a:p>
          <a:p>
            <a:pPr>
              <a:buFont typeface="Arial" panose="020B0604020202020204" pitchFamily="34" charset="0"/>
              <a:buChar char="•"/>
            </a:pPr>
            <a:r>
              <a:rPr lang="es-MX" sz="2600" dirty="0">
                <a:latin typeface="Comic Sans MS" panose="030F0702030302020204" pitchFamily="66" charset="0"/>
              </a:rPr>
              <a:t>Explosiones. </a:t>
            </a:r>
          </a:p>
          <a:p>
            <a:pPr>
              <a:buFont typeface="Arial" panose="020B0604020202020204" pitchFamily="34" charset="0"/>
              <a:buChar char="•"/>
            </a:pPr>
            <a:r>
              <a:rPr lang="es-MX" sz="2600" dirty="0">
                <a:latin typeface="Comic Sans MS" panose="030F0702030302020204" pitchFamily="66" charset="0"/>
              </a:rPr>
              <a:t>Fallas en el suministro de energía eléctrica. </a:t>
            </a:r>
          </a:p>
          <a:p>
            <a:pPr>
              <a:buFont typeface="Arial" panose="020B0604020202020204" pitchFamily="34" charset="0"/>
              <a:buChar char="•"/>
            </a:pPr>
            <a:r>
              <a:rPr lang="es-MX" sz="2600" dirty="0">
                <a:latin typeface="Comic Sans MS" panose="030F0702030302020204" pitchFamily="66" charset="0"/>
              </a:rPr>
              <a:t>Emergencias por materiales peligrosos. </a:t>
            </a:r>
          </a:p>
          <a:p>
            <a:pPr>
              <a:buFont typeface="Arial" panose="020B0604020202020204" pitchFamily="34" charset="0"/>
              <a:buChar char="•"/>
            </a:pPr>
            <a:r>
              <a:rPr lang="es-MX" sz="2600" dirty="0">
                <a:latin typeface="Comic Sans MS" panose="030F0702030302020204" pitchFamily="66" charset="0"/>
              </a:rPr>
              <a:t>Amenazas de bomba. </a:t>
            </a:r>
          </a:p>
          <a:p>
            <a:pPr>
              <a:buFont typeface="Arial" panose="020B0604020202020204" pitchFamily="34" charset="0"/>
              <a:buChar char="•"/>
            </a:pPr>
            <a:r>
              <a:rPr lang="es-MX" sz="2600" dirty="0">
                <a:latin typeface="Comic Sans MS" panose="030F0702030302020204" pitchFamily="66" charset="0"/>
              </a:rPr>
              <a:t>Alteraciones del orden público. </a:t>
            </a:r>
          </a:p>
          <a:p>
            <a:pPr>
              <a:buFont typeface="Arial" panose="020B0604020202020204" pitchFamily="34" charset="0"/>
              <a:buChar char="•"/>
            </a:pPr>
            <a:r>
              <a:rPr lang="es-MX" sz="2600" dirty="0">
                <a:latin typeface="Comic Sans MS" panose="030F0702030302020204" pitchFamily="66" charset="0"/>
              </a:rPr>
              <a:t>Emergencias por eventos epidemiológicos o biológicos</a:t>
            </a:r>
            <a:endParaRPr lang="es-CO" sz="2600" dirty="0">
              <a:latin typeface="Comic Sans MS" panose="030F0702030302020204" pitchFamily="66" charset="0"/>
            </a:endParaRPr>
          </a:p>
        </p:txBody>
      </p:sp>
      <p:sp>
        <p:nvSpPr>
          <p:cNvPr id="7" name="CuadroTexto 6">
            <a:extLst>
              <a:ext uri="{FF2B5EF4-FFF2-40B4-BE49-F238E27FC236}">
                <a16:creationId xmlns:a16="http://schemas.microsoft.com/office/drawing/2014/main" id="{47E36A26-B8F5-858F-9D71-04CA09950CED}"/>
              </a:ext>
            </a:extLst>
          </p:cNvPr>
          <p:cNvSpPr txBox="1"/>
          <p:nvPr/>
        </p:nvSpPr>
        <p:spPr>
          <a:xfrm>
            <a:off x="3810000" y="5143500"/>
            <a:ext cx="9144000" cy="369332"/>
          </a:xfrm>
          <a:prstGeom prst="rect">
            <a:avLst/>
          </a:prstGeom>
          <a:noFill/>
        </p:spPr>
        <p:txBody>
          <a:bodyPr wrap="square">
            <a:spAutoFit/>
          </a:bodyPr>
          <a:lstStyle/>
          <a:p>
            <a:r>
              <a:rPr lang="es-MX" dirty="0"/>
              <a:t>.</a:t>
            </a:r>
          </a:p>
        </p:txBody>
      </p:sp>
      <p:sp>
        <p:nvSpPr>
          <p:cNvPr id="8" name="CuadroTexto 7">
            <a:extLst>
              <a:ext uri="{FF2B5EF4-FFF2-40B4-BE49-F238E27FC236}">
                <a16:creationId xmlns:a16="http://schemas.microsoft.com/office/drawing/2014/main" id="{B72374EC-DEBC-FF2B-0EB9-0ED8C18222CD}"/>
              </a:ext>
            </a:extLst>
          </p:cNvPr>
          <p:cNvSpPr txBox="1"/>
          <p:nvPr/>
        </p:nvSpPr>
        <p:spPr>
          <a:xfrm>
            <a:off x="3009900" y="266700"/>
            <a:ext cx="12268200" cy="769441"/>
          </a:xfrm>
          <a:prstGeom prst="rect">
            <a:avLst/>
          </a:prstGeom>
          <a:noFill/>
        </p:spPr>
        <p:txBody>
          <a:bodyPr wrap="square">
            <a:spAutoFit/>
          </a:bodyPr>
          <a:lstStyle/>
          <a:p>
            <a:pPr algn="ctr"/>
            <a:r>
              <a:rPr lang="es-CO" sz="4400" b="1" dirty="0">
                <a:solidFill>
                  <a:schemeClr val="accent1">
                    <a:lumMod val="75000"/>
                  </a:schemeClr>
                </a:solidFill>
                <a:effectLst>
                  <a:outerShdw blurRad="38100" dist="38100" dir="2700000" algn="tl">
                    <a:srgbClr val="000000">
                      <a:alpha val="43137"/>
                    </a:srgbClr>
                  </a:outerShdw>
                </a:effectLst>
                <a:latin typeface="Comic Sans MS" panose="030F0702030302020204" pitchFamily="66" charset="0"/>
                <a:ea typeface="Calibri"/>
                <a:cs typeface="Arial" panose="020B0604020202020204" pitchFamily="34" charset="0"/>
                <a:sym typeface="Calibri"/>
              </a:rPr>
              <a:t>PLAN HOSPITALARIO DE EMERGENCIAS </a:t>
            </a:r>
            <a:endParaRPr lang="es-CO" sz="4400" dirty="0">
              <a:effectLst>
                <a:outerShdw blurRad="38100" dist="38100" dir="2700000" algn="tl">
                  <a:srgbClr val="000000">
                    <a:alpha val="43137"/>
                  </a:srgbClr>
                </a:outerShdw>
              </a:effectLst>
              <a:latin typeface="Comic Sans MS" panose="030F0702030302020204" pitchFamily="66" charset="0"/>
            </a:endParaRPr>
          </a:p>
        </p:txBody>
      </p:sp>
      <p:pic>
        <p:nvPicPr>
          <p:cNvPr id="5122" name="Picture 2" descr="Plan de Emergencias - Universidad Piloto de Colombia">
            <a:extLst>
              <a:ext uri="{FF2B5EF4-FFF2-40B4-BE49-F238E27FC236}">
                <a16:creationId xmlns:a16="http://schemas.microsoft.com/office/drawing/2014/main" id="{5765B5E0-9C97-5346-F710-6BED7B944D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66568" y="4610100"/>
            <a:ext cx="5043487" cy="4649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3769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7EB2A73-F051-91DE-6432-923A79DA5BC0}"/>
              </a:ext>
            </a:extLst>
          </p:cNvPr>
          <p:cNvSpPr txBox="1"/>
          <p:nvPr/>
        </p:nvSpPr>
        <p:spPr>
          <a:xfrm>
            <a:off x="685800" y="495300"/>
            <a:ext cx="16383000" cy="9571851"/>
          </a:xfrm>
          <a:prstGeom prst="rect">
            <a:avLst/>
          </a:prstGeom>
          <a:noFill/>
        </p:spPr>
        <p:txBody>
          <a:bodyPr wrap="square" numCol="1">
            <a:spAutoFit/>
          </a:bodyPr>
          <a:lstStyle/>
          <a:p>
            <a:pPr algn="just"/>
            <a:r>
              <a:rPr lang="es-MX" sz="2800" b="1" dirty="0">
                <a:solidFill>
                  <a:schemeClr val="tx2"/>
                </a:solidFill>
                <a:latin typeface="Comic Sans MS" panose="030F0702030302020204" pitchFamily="66" charset="0"/>
              </a:rPr>
              <a:t>1. RUTAS DE EVACUACIÓN</a:t>
            </a:r>
          </a:p>
          <a:p>
            <a:pPr algn="just">
              <a:buFont typeface="Arial" panose="020B0604020202020204" pitchFamily="34" charset="0"/>
              <a:buChar char="•"/>
            </a:pPr>
            <a:r>
              <a:rPr lang="es-MX" sz="2800" dirty="0">
                <a:latin typeface="Comic Sans MS" panose="030F0702030302020204" pitchFamily="66" charset="0"/>
              </a:rPr>
              <a:t>Identificar las rutas de evacuación de su área. </a:t>
            </a:r>
          </a:p>
          <a:p>
            <a:pPr algn="just">
              <a:buFont typeface="Arial" panose="020B0604020202020204" pitchFamily="34" charset="0"/>
              <a:buChar char="•"/>
            </a:pPr>
            <a:r>
              <a:rPr lang="es-MX" sz="2800" dirty="0">
                <a:latin typeface="Comic Sans MS" panose="030F0702030302020204" pitchFamily="66" charset="0"/>
              </a:rPr>
              <a:t>Mantenerlas libres de obstáculos. </a:t>
            </a:r>
          </a:p>
          <a:p>
            <a:pPr algn="just">
              <a:buFont typeface="Arial" panose="020B0604020202020204" pitchFamily="34" charset="0"/>
              <a:buChar char="•"/>
            </a:pPr>
            <a:r>
              <a:rPr lang="es-MX" sz="2800" dirty="0">
                <a:latin typeface="Comic Sans MS" panose="030F0702030302020204" pitchFamily="66" charset="0"/>
              </a:rPr>
              <a:t>Seguir la señalización durante una emergencia. </a:t>
            </a:r>
          </a:p>
          <a:p>
            <a:pPr algn="just">
              <a:buFont typeface="Arial" panose="020B0604020202020204" pitchFamily="34" charset="0"/>
              <a:buChar char="•"/>
            </a:pPr>
            <a:r>
              <a:rPr lang="es-MX" sz="2800" dirty="0">
                <a:latin typeface="Comic Sans MS" panose="030F0702030302020204" pitchFamily="66" charset="0"/>
              </a:rPr>
              <a:t>No utilizar ascensores durante una evacuación por incendio o sismo. </a:t>
            </a:r>
          </a:p>
          <a:p>
            <a:pPr algn="just"/>
            <a:r>
              <a:rPr lang="es-MX" sz="2800" b="1" dirty="0">
                <a:solidFill>
                  <a:schemeClr val="tx2"/>
                </a:solidFill>
                <a:latin typeface="Comic Sans MS" panose="030F0702030302020204" pitchFamily="66" charset="0"/>
              </a:rPr>
              <a:t>2. SALIDAS DE EMERGENCIA</a:t>
            </a:r>
          </a:p>
          <a:p>
            <a:pPr algn="just">
              <a:buFont typeface="Arial" panose="020B0604020202020204" pitchFamily="34" charset="0"/>
              <a:buChar char="•"/>
            </a:pPr>
            <a:r>
              <a:rPr lang="es-MX" sz="2800" dirty="0">
                <a:latin typeface="Comic Sans MS" panose="030F0702030302020204" pitchFamily="66" charset="0"/>
              </a:rPr>
              <a:t>Conocer la ubicación de las salidas más cercanas. </a:t>
            </a:r>
          </a:p>
          <a:p>
            <a:pPr algn="just">
              <a:buFont typeface="Arial" panose="020B0604020202020204" pitchFamily="34" charset="0"/>
              <a:buChar char="•"/>
            </a:pPr>
            <a:r>
              <a:rPr lang="es-MX" sz="2800" dirty="0">
                <a:latin typeface="Comic Sans MS" panose="030F0702030302020204" pitchFamily="66" charset="0"/>
              </a:rPr>
              <a:t>Verificar que permanezcan despejadas y accesibles. </a:t>
            </a:r>
          </a:p>
          <a:p>
            <a:pPr algn="just"/>
            <a:r>
              <a:rPr lang="es-MX" sz="2800" b="1" dirty="0">
                <a:solidFill>
                  <a:schemeClr val="tx2"/>
                </a:solidFill>
                <a:latin typeface="Comic Sans MS" panose="030F0702030302020204" pitchFamily="66" charset="0"/>
              </a:rPr>
              <a:t>3. PUNTO DE ENCUENTRO</a:t>
            </a:r>
          </a:p>
          <a:p>
            <a:pPr algn="just">
              <a:buFont typeface="Arial" panose="020B0604020202020204" pitchFamily="34" charset="0"/>
              <a:buChar char="•"/>
            </a:pPr>
            <a:r>
              <a:rPr lang="es-MX" sz="2800" dirty="0">
                <a:latin typeface="Comic Sans MS" panose="030F0702030302020204" pitchFamily="66" charset="0"/>
              </a:rPr>
              <a:t>Identificar el punto de encuentro asignado por la institución. </a:t>
            </a:r>
          </a:p>
          <a:p>
            <a:pPr algn="just">
              <a:buFont typeface="Arial" panose="020B0604020202020204" pitchFamily="34" charset="0"/>
              <a:buChar char="•"/>
            </a:pPr>
            <a:r>
              <a:rPr lang="es-MX" sz="2800" dirty="0">
                <a:latin typeface="Comic Sans MS" panose="030F0702030302020204" pitchFamily="66" charset="0"/>
              </a:rPr>
              <a:t>Permanecer allí hasta recibir instrucciones del coordinador de emergencias. </a:t>
            </a:r>
          </a:p>
          <a:p>
            <a:pPr algn="just">
              <a:buFont typeface="Arial" panose="020B0604020202020204" pitchFamily="34" charset="0"/>
              <a:buChar char="•"/>
            </a:pPr>
            <a:r>
              <a:rPr lang="es-MX" sz="2800" dirty="0">
                <a:latin typeface="Comic Sans MS" panose="030F0702030302020204" pitchFamily="66" charset="0"/>
              </a:rPr>
              <a:t>No abandonar el lugar sin autorización. </a:t>
            </a:r>
          </a:p>
          <a:p>
            <a:pPr algn="just"/>
            <a:r>
              <a:rPr lang="es-MX" sz="2800" b="1" dirty="0">
                <a:solidFill>
                  <a:schemeClr val="tx2"/>
                </a:solidFill>
                <a:latin typeface="Comic Sans MS" panose="030F0702030302020204" pitchFamily="66" charset="0"/>
              </a:rPr>
              <a:t>4. SISTEMA DE ALARMAS</a:t>
            </a:r>
          </a:p>
          <a:p>
            <a:pPr algn="just"/>
            <a:r>
              <a:rPr lang="es-MX" sz="2800" dirty="0">
                <a:latin typeface="Comic Sans MS" panose="030F0702030302020204" pitchFamily="66" charset="0"/>
              </a:rPr>
              <a:t>Reconocer el sistema de alarma institucional y conocer el significado de cada señal para actuar de manera adecuada.</a:t>
            </a:r>
          </a:p>
          <a:p>
            <a:pPr algn="just"/>
            <a:r>
              <a:rPr lang="es-MX" sz="2800" b="1" dirty="0">
                <a:solidFill>
                  <a:schemeClr val="tx2"/>
                </a:solidFill>
                <a:latin typeface="Comic Sans MS" panose="030F0702030302020204" pitchFamily="66" charset="0"/>
              </a:rPr>
              <a:t>5. BRIGADA DE EMERGENCIAS</a:t>
            </a:r>
          </a:p>
          <a:p>
            <a:pPr algn="just"/>
            <a:r>
              <a:rPr lang="es-MX" sz="2800" dirty="0">
                <a:latin typeface="Comic Sans MS" panose="030F0702030302020204" pitchFamily="66" charset="0"/>
              </a:rPr>
              <a:t>Conocer quiénes integran la brigada y sus funciones:</a:t>
            </a:r>
          </a:p>
          <a:p>
            <a:pPr algn="just">
              <a:buFont typeface="Arial" panose="020B0604020202020204" pitchFamily="34" charset="0"/>
              <a:buChar char="•"/>
            </a:pPr>
            <a:r>
              <a:rPr lang="es-MX" sz="2800" dirty="0">
                <a:latin typeface="Comic Sans MS" panose="030F0702030302020204" pitchFamily="66" charset="0"/>
              </a:rPr>
              <a:t>Evacuación. </a:t>
            </a:r>
          </a:p>
          <a:p>
            <a:pPr algn="just">
              <a:buFont typeface="Arial" panose="020B0604020202020204" pitchFamily="34" charset="0"/>
              <a:buChar char="•"/>
            </a:pPr>
            <a:r>
              <a:rPr lang="es-MX" sz="2800" dirty="0">
                <a:latin typeface="Comic Sans MS" panose="030F0702030302020204" pitchFamily="66" charset="0"/>
              </a:rPr>
              <a:t>Primeros auxilios. </a:t>
            </a:r>
          </a:p>
          <a:p>
            <a:pPr algn="just">
              <a:buFont typeface="Arial" panose="020B0604020202020204" pitchFamily="34" charset="0"/>
              <a:buChar char="•"/>
            </a:pPr>
            <a:r>
              <a:rPr lang="es-MX" sz="2800" dirty="0">
                <a:latin typeface="Comic Sans MS" panose="030F0702030302020204" pitchFamily="66" charset="0"/>
              </a:rPr>
              <a:t>Prevención y control de incendios. </a:t>
            </a:r>
          </a:p>
          <a:p>
            <a:pPr algn="just">
              <a:buFont typeface="Arial" panose="020B0604020202020204" pitchFamily="34" charset="0"/>
              <a:buChar char="•"/>
            </a:pPr>
            <a:r>
              <a:rPr lang="es-MX" sz="2800" dirty="0">
                <a:latin typeface="Comic Sans MS" panose="030F0702030302020204" pitchFamily="66" charset="0"/>
              </a:rPr>
              <a:t>Búsqueda y rescate. </a:t>
            </a:r>
          </a:p>
          <a:p>
            <a:pPr algn="just">
              <a:buFont typeface="Arial" panose="020B0604020202020204" pitchFamily="34" charset="0"/>
              <a:buChar char="•"/>
            </a:pPr>
            <a:r>
              <a:rPr lang="es-MX" sz="2800" dirty="0">
                <a:latin typeface="Comic Sans MS" panose="030F0702030302020204" pitchFamily="66" charset="0"/>
              </a:rPr>
              <a:t>Apoyo en comunicaciones durante la emergencia. </a:t>
            </a:r>
          </a:p>
        </p:txBody>
      </p:sp>
    </p:spTree>
    <p:extLst>
      <p:ext uri="{BB962C8B-B14F-4D97-AF65-F5344CB8AC3E}">
        <p14:creationId xmlns:p14="http://schemas.microsoft.com/office/powerpoint/2010/main" val="3964235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1E834A-4020-6586-ACFA-F83572C2F858}"/>
              </a:ext>
            </a:extLst>
          </p:cNvPr>
          <p:cNvSpPr txBox="1"/>
          <p:nvPr/>
        </p:nvSpPr>
        <p:spPr>
          <a:xfrm>
            <a:off x="762000" y="342900"/>
            <a:ext cx="16916400" cy="5262979"/>
          </a:xfrm>
          <a:prstGeom prst="rect">
            <a:avLst/>
          </a:prstGeom>
          <a:noFill/>
        </p:spPr>
        <p:txBody>
          <a:bodyPr wrap="square">
            <a:spAutoFit/>
          </a:bodyPr>
          <a:lstStyle/>
          <a:p>
            <a:pPr algn="just"/>
            <a:r>
              <a:rPr lang="es-MX" sz="2400" b="1" dirty="0">
                <a:solidFill>
                  <a:schemeClr val="tx2"/>
                </a:solidFill>
                <a:latin typeface="Comic Sans MS" panose="030F0702030302020204" pitchFamily="66" charset="0"/>
              </a:rPr>
              <a:t>6. USO DE EXTINTORES</a:t>
            </a:r>
          </a:p>
          <a:p>
            <a:pPr algn="just">
              <a:buFont typeface="Arial" panose="020B0604020202020204" pitchFamily="34" charset="0"/>
              <a:buChar char="•"/>
            </a:pPr>
            <a:r>
              <a:rPr lang="es-MX" sz="2400" dirty="0">
                <a:latin typeface="Comic Sans MS" panose="030F0702030302020204" pitchFamily="66" charset="0"/>
              </a:rPr>
              <a:t>Conocer la ubicación de los extintores. </a:t>
            </a:r>
          </a:p>
          <a:p>
            <a:pPr algn="just">
              <a:buFont typeface="Arial" panose="020B0604020202020204" pitchFamily="34" charset="0"/>
              <a:buChar char="•"/>
            </a:pPr>
            <a:r>
              <a:rPr lang="es-MX" sz="2400" dirty="0">
                <a:latin typeface="Comic Sans MS" panose="030F0702030302020204" pitchFamily="66" charset="0"/>
              </a:rPr>
              <a:t>Utilizarlos únicamente si ha recibido capacitación y el conato de incendio puede controlarse sin poner en riesgo su seguridad. </a:t>
            </a:r>
          </a:p>
          <a:p>
            <a:pPr algn="just">
              <a:buFont typeface="Arial" panose="020B0604020202020204" pitchFamily="34" charset="0"/>
              <a:buChar char="•"/>
            </a:pPr>
            <a:r>
              <a:rPr lang="es-MX" sz="2400" dirty="0">
                <a:latin typeface="Comic Sans MS" panose="030F0702030302020204" pitchFamily="66" charset="0"/>
              </a:rPr>
              <a:t>Si el incendio es de gran magnitud, evacuar inmediatamente. </a:t>
            </a:r>
          </a:p>
          <a:p>
            <a:pPr algn="just"/>
            <a:r>
              <a:rPr lang="es-MX" sz="2400" b="1" dirty="0">
                <a:solidFill>
                  <a:schemeClr val="tx2"/>
                </a:solidFill>
                <a:latin typeface="Comic Sans MS" panose="030F0702030302020204" pitchFamily="66" charset="0"/>
              </a:rPr>
              <a:t>7. ATENCIÓN DE PACIENTES</a:t>
            </a:r>
          </a:p>
          <a:p>
            <a:pPr algn="just"/>
            <a:r>
              <a:rPr lang="es-MX" sz="2400" dirty="0">
                <a:latin typeface="Comic Sans MS" panose="030F0702030302020204" pitchFamily="66" charset="0"/>
              </a:rPr>
              <a:t>Durante una emergencia:</a:t>
            </a:r>
          </a:p>
          <a:p>
            <a:pPr algn="just">
              <a:buFont typeface="Arial" panose="020B0604020202020204" pitchFamily="34" charset="0"/>
              <a:buChar char="•"/>
            </a:pPr>
            <a:r>
              <a:rPr lang="es-MX" sz="2400" dirty="0">
                <a:latin typeface="Comic Sans MS" panose="030F0702030302020204" pitchFamily="66" charset="0"/>
              </a:rPr>
              <a:t>Mantener la calma. </a:t>
            </a:r>
          </a:p>
          <a:p>
            <a:pPr algn="just">
              <a:buFont typeface="Arial" panose="020B0604020202020204" pitchFamily="34" charset="0"/>
              <a:buChar char="•"/>
            </a:pPr>
            <a:r>
              <a:rPr lang="es-MX" sz="2400" dirty="0">
                <a:latin typeface="Comic Sans MS" panose="030F0702030302020204" pitchFamily="66" charset="0"/>
              </a:rPr>
              <a:t>Priorizar la seguridad de los pacientes. </a:t>
            </a:r>
          </a:p>
          <a:p>
            <a:pPr algn="just">
              <a:buFont typeface="Arial" panose="020B0604020202020204" pitchFamily="34" charset="0"/>
              <a:buChar char="•"/>
            </a:pPr>
            <a:r>
              <a:rPr lang="es-MX" sz="2400" dirty="0">
                <a:latin typeface="Comic Sans MS" panose="030F0702030302020204" pitchFamily="66" charset="0"/>
              </a:rPr>
              <a:t>Seguir las instrucciones del personal responsable. </a:t>
            </a:r>
          </a:p>
          <a:p>
            <a:pPr algn="just">
              <a:buFont typeface="Arial" panose="020B0604020202020204" pitchFamily="34" charset="0"/>
              <a:buChar char="•"/>
            </a:pPr>
            <a:r>
              <a:rPr lang="es-MX" sz="2400" dirty="0">
                <a:latin typeface="Comic Sans MS" panose="030F0702030302020204" pitchFamily="66" charset="0"/>
              </a:rPr>
              <a:t>No improvisar procedimientos. </a:t>
            </a:r>
          </a:p>
          <a:p>
            <a:pPr algn="just"/>
            <a:r>
              <a:rPr lang="es-MX" sz="2400" b="1" dirty="0">
                <a:solidFill>
                  <a:schemeClr val="tx2"/>
                </a:solidFill>
                <a:latin typeface="Comic Sans MS" panose="030F0702030302020204" pitchFamily="66" charset="0"/>
              </a:rPr>
              <a:t>8. REPORTE DE EMERGENCIAS</a:t>
            </a:r>
          </a:p>
          <a:p>
            <a:pPr algn="just"/>
            <a:r>
              <a:rPr lang="es-MX" sz="2400" dirty="0">
                <a:latin typeface="Comic Sans MS" panose="030F0702030302020204" pitchFamily="66" charset="0"/>
              </a:rPr>
              <a:t>Todo trabajador debe informar inmediatamente cualquier situación de emergencia o condición insegura al jefe inmediato o al personal de la Brigada de Emergencias.</a:t>
            </a:r>
          </a:p>
        </p:txBody>
      </p:sp>
      <p:sp>
        <p:nvSpPr>
          <p:cNvPr id="5" name="CuadroTexto 4">
            <a:extLst>
              <a:ext uri="{FF2B5EF4-FFF2-40B4-BE49-F238E27FC236}">
                <a16:creationId xmlns:a16="http://schemas.microsoft.com/office/drawing/2014/main" id="{4FD7F1A9-F7B3-1A84-6668-3465C957DDEE}"/>
              </a:ext>
            </a:extLst>
          </p:cNvPr>
          <p:cNvSpPr txBox="1"/>
          <p:nvPr/>
        </p:nvSpPr>
        <p:spPr>
          <a:xfrm>
            <a:off x="685800" y="5753100"/>
            <a:ext cx="16916400" cy="3416320"/>
          </a:xfrm>
          <a:prstGeom prst="rect">
            <a:avLst/>
          </a:prstGeom>
          <a:noFill/>
        </p:spPr>
        <p:txBody>
          <a:bodyPr wrap="square">
            <a:spAutoFit/>
          </a:bodyPr>
          <a:lstStyle>
            <a:defPPr>
              <a:defRPr lang="en-US"/>
            </a:defPPr>
            <a:lvl1pPr algn="just">
              <a:defRPr sz="2800" b="1">
                <a:solidFill>
                  <a:schemeClr val="tx2"/>
                </a:solidFill>
                <a:latin typeface="Comic Sans MS" panose="030F0702030302020204" pitchFamily="66" charset="0"/>
              </a:defRPr>
            </a:lvl1pPr>
          </a:lstStyle>
          <a:p>
            <a:r>
              <a:rPr lang="es-MX" sz="2400" dirty="0"/>
              <a:t>¿QUÉ HACER EN CASO DE UNA EMERGENCIA?</a:t>
            </a:r>
          </a:p>
          <a:p>
            <a:pPr marL="457200" indent="-457200">
              <a:buFont typeface="Arial" panose="020B0604020202020204" pitchFamily="34" charset="0"/>
              <a:buChar char="•"/>
            </a:pPr>
            <a:r>
              <a:rPr lang="es-MX" sz="2400" b="0" dirty="0">
                <a:solidFill>
                  <a:schemeClr val="tx1"/>
                </a:solidFill>
              </a:rPr>
              <a:t>Conservar la calma.</a:t>
            </a:r>
          </a:p>
          <a:p>
            <a:pPr marL="457200" indent="-457200">
              <a:buFont typeface="Arial" panose="020B0604020202020204" pitchFamily="34" charset="0"/>
              <a:buChar char="•"/>
            </a:pPr>
            <a:r>
              <a:rPr lang="es-MX" sz="2400" b="0" dirty="0">
                <a:solidFill>
                  <a:schemeClr val="tx1"/>
                </a:solidFill>
              </a:rPr>
              <a:t>Suspender las actividades si la situación lo requiere.</a:t>
            </a:r>
          </a:p>
          <a:p>
            <a:pPr marL="457200" indent="-457200">
              <a:buFont typeface="Arial" panose="020B0604020202020204" pitchFamily="34" charset="0"/>
              <a:buChar char="•"/>
            </a:pPr>
            <a:r>
              <a:rPr lang="es-MX" sz="2400" b="0" dirty="0">
                <a:solidFill>
                  <a:schemeClr val="tx1"/>
                </a:solidFill>
              </a:rPr>
              <a:t>Activar el sistema de emergencias o informar la situación.</a:t>
            </a:r>
          </a:p>
          <a:p>
            <a:pPr marL="457200" indent="-457200">
              <a:buFont typeface="Arial" panose="020B0604020202020204" pitchFamily="34" charset="0"/>
              <a:buChar char="•"/>
            </a:pPr>
            <a:r>
              <a:rPr lang="es-MX" sz="2400" b="0" dirty="0">
                <a:solidFill>
                  <a:schemeClr val="tx1"/>
                </a:solidFill>
              </a:rPr>
              <a:t>Seguir las instrucciones de los brigadistas y coordinadores.</a:t>
            </a:r>
          </a:p>
          <a:p>
            <a:pPr marL="457200" indent="-457200">
              <a:buFont typeface="Arial" panose="020B0604020202020204" pitchFamily="34" charset="0"/>
              <a:buChar char="•"/>
            </a:pPr>
            <a:r>
              <a:rPr lang="es-MX" sz="2400" b="0" dirty="0">
                <a:solidFill>
                  <a:schemeClr val="tx1"/>
                </a:solidFill>
              </a:rPr>
              <a:t>Evacuar por la ruta establecida, sin correr ni devolverse.</a:t>
            </a:r>
          </a:p>
          <a:p>
            <a:pPr marL="457200" indent="-457200">
              <a:buFont typeface="Arial" panose="020B0604020202020204" pitchFamily="34" charset="0"/>
              <a:buChar char="•"/>
            </a:pPr>
            <a:r>
              <a:rPr lang="es-MX" sz="2400" b="0" dirty="0">
                <a:solidFill>
                  <a:schemeClr val="tx1"/>
                </a:solidFill>
              </a:rPr>
              <a:t>Ayudar a las personas que requieran apoyo, siempre que no ponga en riesgo su seguridad.</a:t>
            </a:r>
          </a:p>
          <a:p>
            <a:pPr marL="457200" indent="-457200">
              <a:buFont typeface="Arial" panose="020B0604020202020204" pitchFamily="34" charset="0"/>
              <a:buChar char="•"/>
            </a:pPr>
            <a:r>
              <a:rPr lang="es-MX" sz="2400" b="0" dirty="0">
                <a:solidFill>
                  <a:schemeClr val="tx1"/>
                </a:solidFill>
              </a:rPr>
              <a:t>Dirigirse al punto de encuentro.</a:t>
            </a:r>
          </a:p>
          <a:p>
            <a:pPr marL="457200" indent="-457200">
              <a:buFont typeface="Arial" panose="020B0604020202020204" pitchFamily="34" charset="0"/>
              <a:buChar char="•"/>
            </a:pPr>
            <a:r>
              <a:rPr lang="es-MX" sz="2400" b="0" dirty="0">
                <a:solidFill>
                  <a:schemeClr val="tx1"/>
                </a:solidFill>
              </a:rPr>
              <a:t>Esperar autorización antes de regresar a las instalaciones.</a:t>
            </a:r>
            <a:endParaRPr lang="es-CO" sz="2400" b="0" dirty="0">
              <a:solidFill>
                <a:schemeClr val="tx1"/>
              </a:solidFill>
            </a:endParaRPr>
          </a:p>
        </p:txBody>
      </p:sp>
      <p:pic>
        <p:nvPicPr>
          <p:cNvPr id="6" name="Imagen 5">
            <a:extLst>
              <a:ext uri="{FF2B5EF4-FFF2-40B4-BE49-F238E27FC236}">
                <a16:creationId xmlns:a16="http://schemas.microsoft.com/office/drawing/2014/main" id="{4891EE7F-63B5-0426-21A5-69DC7D2DD6D7}"/>
              </a:ext>
            </a:extLst>
          </p:cNvPr>
          <p:cNvPicPr>
            <a:picLocks noChangeAspect="1"/>
          </p:cNvPicPr>
          <p:nvPr/>
        </p:nvPicPr>
        <p:blipFill>
          <a:blip r:embed="rId2"/>
          <a:stretch>
            <a:fillRect/>
          </a:stretch>
        </p:blipFill>
        <p:spPr>
          <a:xfrm>
            <a:off x="14554200" y="5905500"/>
            <a:ext cx="2762250" cy="2762250"/>
          </a:xfrm>
          <a:prstGeom prst="rect">
            <a:avLst/>
          </a:prstGeom>
        </p:spPr>
      </p:pic>
    </p:spTree>
    <p:extLst>
      <p:ext uri="{BB962C8B-B14F-4D97-AF65-F5344CB8AC3E}">
        <p14:creationId xmlns:p14="http://schemas.microsoft.com/office/powerpoint/2010/main" val="2918834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403157" y="173701"/>
            <a:ext cx="11083591" cy="1706749"/>
          </a:xfrm>
          <a:prstGeom prst="rect">
            <a:avLst/>
          </a:prstGeom>
        </p:spPr>
        <p:txBody>
          <a:bodyPr lIns="0" tIns="0" rIns="0" bIns="0" rtlCol="0" anchor="t">
            <a:spAutoFit/>
          </a:bodyPr>
          <a:lstStyle/>
          <a:p>
            <a:pPr algn="ctr">
              <a:lnSpc>
                <a:spcPts val="14776"/>
              </a:lnSpc>
            </a:pPr>
            <a:r>
              <a:rPr lang="en-US" sz="8800" b="1" spc="1049" dirty="0">
                <a:solidFill>
                  <a:schemeClr val="tx2"/>
                </a:solidFill>
                <a:effectLst>
                  <a:outerShdw blurRad="38100" dist="38100" dir="2700000" algn="tl">
                    <a:srgbClr val="000000">
                      <a:alpha val="43137"/>
                    </a:srgbClr>
                  </a:outerShdw>
                </a:effectLst>
                <a:latin typeface="Comic Sans MS" panose="030F0702030302020204" pitchFamily="66" charset="0"/>
                <a:ea typeface="Codec Pro ExtraBold"/>
                <a:cs typeface="Codec Pro ExtraBold"/>
                <a:sym typeface="Codec Pro ExtraBold"/>
              </a:rPr>
              <a:t>CRONOLOGÍA</a:t>
            </a:r>
          </a:p>
        </p:txBody>
      </p:sp>
      <p:sp>
        <p:nvSpPr>
          <p:cNvPr id="4" name="TextBox 4"/>
          <p:cNvSpPr txBox="1"/>
          <p:nvPr/>
        </p:nvSpPr>
        <p:spPr>
          <a:xfrm>
            <a:off x="483697" y="2095500"/>
            <a:ext cx="16911656" cy="6946261"/>
          </a:xfrm>
          <a:prstGeom prst="rect">
            <a:avLst/>
          </a:prstGeom>
        </p:spPr>
        <p:txBody>
          <a:bodyPr wrap="square" lIns="0" tIns="0" rIns="0" bIns="0" rtlCol="0" anchor="t">
            <a:spAutoFit/>
          </a:bodyPr>
          <a:lstStyle/>
          <a:p>
            <a:pPr algn="just">
              <a:lnSpc>
                <a:spcPts val="3388"/>
              </a:lnSpc>
            </a:pPr>
            <a:r>
              <a:rPr lang="es-CO" sz="2455" dirty="0">
                <a:latin typeface="Comic Sans MS" panose="030F0702030302020204" pitchFamily="66" charset="0"/>
                <a:ea typeface="Open Sauce"/>
                <a:cs typeface="Arial" panose="020B0604020202020204" pitchFamily="34" charset="0"/>
                <a:sym typeface="Open Sauce"/>
              </a:rPr>
              <a:t>La </a:t>
            </a:r>
            <a:r>
              <a:rPr lang="es-CO" sz="2455" b="1" dirty="0">
                <a:latin typeface="Comic Sans MS" panose="030F0702030302020204" pitchFamily="66" charset="0"/>
                <a:ea typeface="Open Sauce"/>
                <a:cs typeface="Arial" panose="020B0604020202020204" pitchFamily="34" charset="0"/>
                <a:sym typeface="Open Sauce"/>
              </a:rPr>
              <a:t>Clínica Emperatriz</a:t>
            </a:r>
            <a:r>
              <a:rPr lang="es-CO" sz="2455" dirty="0">
                <a:latin typeface="Comic Sans MS" panose="030F0702030302020204" pitchFamily="66" charset="0"/>
                <a:ea typeface="Open Sauce"/>
                <a:cs typeface="Arial" panose="020B0604020202020204" pitchFamily="34" charset="0"/>
                <a:sym typeface="Open Sauce"/>
              </a:rPr>
              <a:t>, es una institución prestadora de servicios de salud, privada, que funciona en la ciudad de Villavicencio. Sus orígenes datan del año 1995, cuando se crea la Clínica de Otorrinolaringología y Odontología Ltda, la cual inicia con el funcionamiento del servicio de consulta externa especializada en Otorrinolaringología, Odontología y Audiología.</a:t>
            </a:r>
          </a:p>
          <a:p>
            <a:pPr algn="just">
              <a:lnSpc>
                <a:spcPts val="3388"/>
              </a:lnSpc>
            </a:pPr>
            <a:r>
              <a:rPr lang="es-CO" sz="2455" dirty="0">
                <a:latin typeface="Comic Sans MS" panose="030F0702030302020204" pitchFamily="66" charset="0"/>
                <a:ea typeface="Open Sauce"/>
                <a:cs typeface="Arial" panose="020B0604020202020204" pitchFamily="34" charset="0"/>
                <a:sym typeface="Open Sauce"/>
              </a:rPr>
              <a:t>Posteriormente, en el año 1997, se inaugura el servicio de cirugía ambulatoria y hospitalización de corta estancia, casi exclusivamente en la especialidad de Otorrinolaringología. Al poco tiempo, ante una demanda sentida, se decide ampliar el servicio a otras especialidades como: Oftalmología, Cirugía Plástica, Cirugía General, Urología y Ginecología. De la misma manera se cambia el nombre y misión de la empresa, la cual pasa a llamarse Clínica Emperatriz, nombre con el cual figura en las escrituras de propiedad, «Quinta Emperatriz» desde los primeros años del siglo pasado. </a:t>
            </a:r>
          </a:p>
          <a:p>
            <a:pPr algn="just">
              <a:lnSpc>
                <a:spcPts val="3388"/>
              </a:lnSpc>
            </a:pPr>
            <a:r>
              <a:rPr lang="es-CO" sz="2455" dirty="0">
                <a:latin typeface="Comic Sans MS" panose="030F0702030302020204" pitchFamily="66" charset="0"/>
                <a:ea typeface="Open Sauce"/>
                <a:cs typeface="Arial" panose="020B0604020202020204" pitchFamily="34" charset="0"/>
                <a:sym typeface="Open Sauce"/>
              </a:rPr>
              <a:t>En el 2022 es comprada por el grupo empresarial RJB, reconocido en la región por su trayectoria y experiencia en el sector salud, el cual realiza ampliación y modernización de instalaciones, en donde la prestación de servicios se diversifica con especialidades como Ortopedia, Dermatología, Gastroenterología </a:t>
            </a:r>
          </a:p>
          <a:p>
            <a:pPr algn="just">
              <a:lnSpc>
                <a:spcPts val="3388"/>
              </a:lnSpc>
            </a:pPr>
            <a:r>
              <a:rPr lang="es-CO" sz="2455" dirty="0">
                <a:latin typeface="Comic Sans MS" panose="030F0702030302020204" pitchFamily="66" charset="0"/>
                <a:ea typeface="Open Sauce"/>
                <a:cs typeface="Arial" panose="020B0604020202020204" pitchFamily="34" charset="0"/>
                <a:sym typeface="Open Sauce"/>
              </a:rPr>
              <a:t>La clínica se ha caracterizado por su atención personalizada, de gran calidad y su aplicación a los estándares de calidad, que le ha valido gran reconocimiento regional.</a:t>
            </a:r>
          </a:p>
          <a:p>
            <a:pPr algn="l">
              <a:lnSpc>
                <a:spcPts val="3388"/>
              </a:lnSpc>
            </a:pPr>
            <a:endParaRPr lang="es-CO" sz="2455" spc="240" dirty="0">
              <a:latin typeface="Comic Sans MS" panose="030F0702030302020204" pitchFamily="66" charset="0"/>
              <a:ea typeface="Open Sauce"/>
              <a:cs typeface="Arial" panose="020B0604020202020204" pitchFamily="34" charset="0"/>
              <a:sym typeface="Open Sauce"/>
            </a:endParaRPr>
          </a:p>
        </p:txBody>
      </p:sp>
      <p:pic>
        <p:nvPicPr>
          <p:cNvPr id="6" name="Imagen 5">
            <a:extLst>
              <a:ext uri="{FF2B5EF4-FFF2-40B4-BE49-F238E27FC236}">
                <a16:creationId xmlns:a16="http://schemas.microsoft.com/office/drawing/2014/main" id="{E1265A95-ACEC-6802-C0DD-E4DE15E6C022}"/>
              </a:ext>
            </a:extLst>
          </p:cNvPr>
          <p:cNvPicPr>
            <a:picLocks noChangeAspect="1"/>
          </p:cNvPicPr>
          <p:nvPr/>
        </p:nvPicPr>
        <p:blipFill>
          <a:blip r:embed="rId2"/>
          <a:stretch>
            <a:fillRect/>
          </a:stretch>
        </p:blipFill>
        <p:spPr>
          <a:xfrm>
            <a:off x="13559342" y="8458213"/>
            <a:ext cx="3836011" cy="133363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8242E34-BE13-964E-B007-112FA128EDAD}"/>
              </a:ext>
            </a:extLst>
          </p:cNvPr>
          <p:cNvSpPr txBox="1"/>
          <p:nvPr/>
        </p:nvSpPr>
        <p:spPr>
          <a:xfrm>
            <a:off x="4800600" y="571500"/>
            <a:ext cx="9144000" cy="769441"/>
          </a:xfrm>
          <a:prstGeom prst="rect">
            <a:avLst/>
          </a:prstGeom>
          <a:noFill/>
        </p:spPr>
        <p:txBody>
          <a:bodyPr wrap="square">
            <a:spAutoFit/>
          </a:bodyPr>
          <a:lstStyle/>
          <a:p>
            <a:pPr algn="ctr"/>
            <a:r>
              <a:rPr lang="es-CO" sz="4400" b="1" dirty="0">
                <a:solidFill>
                  <a:schemeClr val="accent1">
                    <a:lumMod val="75000"/>
                  </a:schemeClr>
                </a:solidFill>
                <a:effectLst>
                  <a:outerShdw blurRad="38100" dist="38100" dir="2700000" algn="tl">
                    <a:srgbClr val="000000">
                      <a:alpha val="43137"/>
                    </a:srgbClr>
                  </a:outerShdw>
                </a:effectLst>
                <a:latin typeface="Comic Sans MS" panose="030F0702030302020204" pitchFamily="66" charset="0"/>
                <a:ea typeface="Calibri"/>
                <a:cs typeface="Arial" panose="020B0604020202020204" pitchFamily="34" charset="0"/>
                <a:sym typeface="Calibri"/>
              </a:rPr>
              <a:t>BRIGADAS DE EMERGENCIAS</a:t>
            </a:r>
            <a:endParaRPr lang="es-CO" sz="4400" dirty="0">
              <a:effectLst>
                <a:outerShdw blurRad="38100" dist="38100" dir="2700000" algn="tl">
                  <a:srgbClr val="000000">
                    <a:alpha val="43137"/>
                  </a:srgbClr>
                </a:outerShdw>
              </a:effectLst>
              <a:latin typeface="Comic Sans MS" panose="030F0702030302020204" pitchFamily="66" charset="0"/>
            </a:endParaRPr>
          </a:p>
        </p:txBody>
      </p:sp>
      <p:sp>
        <p:nvSpPr>
          <p:cNvPr id="8" name="CuadroTexto 7">
            <a:extLst>
              <a:ext uri="{FF2B5EF4-FFF2-40B4-BE49-F238E27FC236}">
                <a16:creationId xmlns:a16="http://schemas.microsoft.com/office/drawing/2014/main" id="{55C5F9E2-7956-2A33-A5BD-A3774574BFC0}"/>
              </a:ext>
            </a:extLst>
          </p:cNvPr>
          <p:cNvSpPr txBox="1"/>
          <p:nvPr/>
        </p:nvSpPr>
        <p:spPr>
          <a:xfrm>
            <a:off x="342900" y="1376583"/>
            <a:ext cx="17602200" cy="1865126"/>
          </a:xfrm>
          <a:prstGeom prst="rect">
            <a:avLst/>
          </a:prstGeom>
          <a:noFill/>
        </p:spPr>
        <p:txBody>
          <a:bodyPr wrap="square">
            <a:spAutoFit/>
          </a:bodyPr>
          <a:lstStyle/>
          <a:p>
            <a:pPr marL="0" lvl="0" indent="0" algn="just" rtl="0">
              <a:lnSpc>
                <a:spcPct val="90000"/>
              </a:lnSpc>
              <a:spcBef>
                <a:spcPts val="0"/>
              </a:spcBef>
              <a:spcAft>
                <a:spcPts val="0"/>
              </a:spcAft>
              <a:buClr>
                <a:srgbClr val="7F7F7F"/>
              </a:buClr>
              <a:buSzPts val="1800"/>
              <a:buNone/>
            </a:pPr>
            <a:r>
              <a:rPr lang="es-MX" sz="3200" dirty="0">
                <a:solidFill>
                  <a:schemeClr val="tx1"/>
                </a:solidFill>
                <a:latin typeface="Comic Sans MS" panose="030F0702030302020204" pitchFamily="66" charset="0"/>
              </a:rPr>
              <a:t>Su compromiso  es prestar los primeros auxilios a todas las personas que ingresen a la Clínica Emperatriz, frente a contingencias derivadas de accidentes, emergencias, siniestros o desastres. De igual manera, tomar medidas y acciones de prevención ante posibles eventualidades.</a:t>
            </a:r>
          </a:p>
        </p:txBody>
      </p:sp>
      <p:pic>
        <p:nvPicPr>
          <p:cNvPr id="9" name="Google Shape;570;p27" descr="Imagen que contiene interior, tabla, foto, computadora&#10;&#10;Descripción generada automáticamente">
            <a:extLst>
              <a:ext uri="{FF2B5EF4-FFF2-40B4-BE49-F238E27FC236}">
                <a16:creationId xmlns:a16="http://schemas.microsoft.com/office/drawing/2014/main" id="{EF981DA3-65E6-51FD-D0FA-C637613212B5}"/>
              </a:ext>
            </a:extLst>
          </p:cNvPr>
          <p:cNvPicPr preferRelativeResize="0"/>
          <p:nvPr/>
        </p:nvPicPr>
        <p:blipFill rotWithShape="1">
          <a:blip r:embed="rId2">
            <a:alphaModFix/>
          </a:blip>
          <a:srcRect/>
          <a:stretch/>
        </p:blipFill>
        <p:spPr>
          <a:xfrm>
            <a:off x="1981200" y="5598129"/>
            <a:ext cx="3973962" cy="2286000"/>
          </a:xfrm>
          <a:prstGeom prst="rect">
            <a:avLst/>
          </a:prstGeom>
          <a:noFill/>
          <a:ln>
            <a:noFill/>
          </a:ln>
        </p:spPr>
      </p:pic>
      <p:sp>
        <p:nvSpPr>
          <p:cNvPr id="10" name="Google Shape;571;p27">
            <a:extLst>
              <a:ext uri="{FF2B5EF4-FFF2-40B4-BE49-F238E27FC236}">
                <a16:creationId xmlns:a16="http://schemas.microsoft.com/office/drawing/2014/main" id="{24033CA2-CAA2-A575-2FB5-EF4A00728287}"/>
              </a:ext>
            </a:extLst>
          </p:cNvPr>
          <p:cNvSpPr txBox="1"/>
          <p:nvPr/>
        </p:nvSpPr>
        <p:spPr>
          <a:xfrm>
            <a:off x="2289081" y="3704542"/>
            <a:ext cx="3075664" cy="78737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7F7F7F"/>
              </a:buClr>
              <a:buSzPts val="1800"/>
              <a:buFont typeface="Arial"/>
              <a:buNone/>
            </a:pPr>
            <a:r>
              <a:rPr lang="es-CO" sz="3200" b="1" dirty="0">
                <a:solidFill>
                  <a:schemeClr val="accent1">
                    <a:lumMod val="75000"/>
                  </a:schemeClr>
                </a:solidFill>
                <a:latin typeface="Comic Sans MS" panose="030F0702030302020204" pitchFamily="66" charset="0"/>
                <a:ea typeface="Calibri"/>
                <a:cs typeface="Calibri"/>
                <a:sym typeface="Calibri"/>
              </a:rPr>
              <a:t>BRIGADA DE EVACUACIÓN Y RESCATE</a:t>
            </a:r>
            <a:endParaRPr sz="3200" b="1" dirty="0">
              <a:solidFill>
                <a:schemeClr val="accent1">
                  <a:lumMod val="75000"/>
                </a:schemeClr>
              </a:solidFill>
              <a:latin typeface="Comic Sans MS" panose="030F0702030302020204" pitchFamily="66" charset="0"/>
              <a:ea typeface="Calibri"/>
              <a:cs typeface="Calibri"/>
              <a:sym typeface="Calibri"/>
            </a:endParaRPr>
          </a:p>
        </p:txBody>
      </p:sp>
      <p:sp>
        <p:nvSpPr>
          <p:cNvPr id="11" name="Google Shape;572;p27">
            <a:extLst>
              <a:ext uri="{FF2B5EF4-FFF2-40B4-BE49-F238E27FC236}">
                <a16:creationId xmlns:a16="http://schemas.microsoft.com/office/drawing/2014/main" id="{E36C7BB2-DE00-C162-9EA3-DFFD602BEA84}"/>
              </a:ext>
            </a:extLst>
          </p:cNvPr>
          <p:cNvSpPr txBox="1"/>
          <p:nvPr/>
        </p:nvSpPr>
        <p:spPr>
          <a:xfrm>
            <a:off x="6781800" y="3705273"/>
            <a:ext cx="3075664" cy="78737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7F7F7F"/>
              </a:buClr>
              <a:buSzPts val="1800"/>
              <a:buFont typeface="Arial"/>
              <a:buNone/>
            </a:pPr>
            <a:r>
              <a:rPr lang="es-CO" sz="3200" b="1" dirty="0">
                <a:solidFill>
                  <a:schemeClr val="accent1">
                    <a:lumMod val="75000"/>
                  </a:schemeClr>
                </a:solidFill>
                <a:latin typeface="Comic Sans MS" panose="030F0702030302020204" pitchFamily="66" charset="0"/>
                <a:ea typeface="Calibri"/>
                <a:cs typeface="Calibri"/>
                <a:sym typeface="Calibri"/>
              </a:rPr>
              <a:t>BRIGADA CONTRA INCENDIOS</a:t>
            </a:r>
            <a:endParaRPr sz="3200" b="1" dirty="0">
              <a:solidFill>
                <a:schemeClr val="accent1">
                  <a:lumMod val="75000"/>
                </a:schemeClr>
              </a:solidFill>
              <a:latin typeface="Comic Sans MS" panose="030F0702030302020204" pitchFamily="66" charset="0"/>
              <a:ea typeface="Calibri"/>
              <a:cs typeface="Calibri"/>
              <a:sym typeface="Calibri"/>
            </a:endParaRPr>
          </a:p>
        </p:txBody>
      </p:sp>
      <p:sp>
        <p:nvSpPr>
          <p:cNvPr id="12" name="Google Shape;573;p27">
            <a:extLst>
              <a:ext uri="{FF2B5EF4-FFF2-40B4-BE49-F238E27FC236}">
                <a16:creationId xmlns:a16="http://schemas.microsoft.com/office/drawing/2014/main" id="{21075C2F-4F2E-9625-939D-AB6C15E34BCC}"/>
              </a:ext>
            </a:extLst>
          </p:cNvPr>
          <p:cNvSpPr txBox="1"/>
          <p:nvPr/>
        </p:nvSpPr>
        <p:spPr>
          <a:xfrm>
            <a:off x="10706755" y="3643728"/>
            <a:ext cx="3075664" cy="78737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7F7F7F"/>
              </a:buClr>
              <a:buSzPts val="1800"/>
              <a:buFont typeface="Arial"/>
              <a:buNone/>
            </a:pPr>
            <a:r>
              <a:rPr lang="es-CO" sz="3200" b="1" dirty="0">
                <a:solidFill>
                  <a:schemeClr val="accent1">
                    <a:lumMod val="75000"/>
                  </a:schemeClr>
                </a:solidFill>
                <a:latin typeface="Comic Sans MS" panose="030F0702030302020204" pitchFamily="66" charset="0"/>
                <a:ea typeface="Calibri"/>
                <a:cs typeface="Calibri"/>
                <a:sym typeface="Calibri"/>
              </a:rPr>
              <a:t>BRIGADA PRIMEROS AUXILIOS</a:t>
            </a:r>
            <a:endParaRPr sz="3200" b="1" dirty="0">
              <a:solidFill>
                <a:schemeClr val="accent1">
                  <a:lumMod val="75000"/>
                </a:schemeClr>
              </a:solidFill>
              <a:latin typeface="Comic Sans MS" panose="030F0702030302020204" pitchFamily="66" charset="0"/>
              <a:ea typeface="Calibri"/>
              <a:cs typeface="Calibri"/>
              <a:sym typeface="Calibri"/>
            </a:endParaRPr>
          </a:p>
        </p:txBody>
      </p:sp>
      <p:pic>
        <p:nvPicPr>
          <p:cNvPr id="13" name="Google Shape;574;p27" descr="Imagen que contiene tabla, juguete, estatua, par&#10;&#10;Descripción generada automáticamente">
            <a:extLst>
              <a:ext uri="{FF2B5EF4-FFF2-40B4-BE49-F238E27FC236}">
                <a16:creationId xmlns:a16="http://schemas.microsoft.com/office/drawing/2014/main" id="{AAAB2608-932A-3562-8614-EAE387BB7664}"/>
              </a:ext>
            </a:extLst>
          </p:cNvPr>
          <p:cNvPicPr preferRelativeResize="0"/>
          <p:nvPr/>
        </p:nvPicPr>
        <p:blipFill rotWithShape="1">
          <a:blip r:embed="rId3">
            <a:alphaModFix/>
          </a:blip>
          <a:srcRect/>
          <a:stretch/>
        </p:blipFill>
        <p:spPr>
          <a:xfrm>
            <a:off x="7031789" y="5372100"/>
            <a:ext cx="2835507" cy="2923601"/>
          </a:xfrm>
          <a:prstGeom prst="rect">
            <a:avLst/>
          </a:prstGeom>
          <a:noFill/>
          <a:ln>
            <a:noFill/>
          </a:ln>
        </p:spPr>
      </p:pic>
      <p:pic>
        <p:nvPicPr>
          <p:cNvPr id="14" name="Google Shape;575;p27" descr="Imagen que contiene interior, juguete, tabla, lego&#10;&#10;Descripción generada automáticamente">
            <a:extLst>
              <a:ext uri="{FF2B5EF4-FFF2-40B4-BE49-F238E27FC236}">
                <a16:creationId xmlns:a16="http://schemas.microsoft.com/office/drawing/2014/main" id="{C51115A7-38FC-796A-9126-3648F99AF491}"/>
              </a:ext>
            </a:extLst>
          </p:cNvPr>
          <p:cNvPicPr preferRelativeResize="0"/>
          <p:nvPr/>
        </p:nvPicPr>
        <p:blipFill rotWithShape="1">
          <a:blip r:embed="rId4">
            <a:alphaModFix/>
          </a:blip>
          <a:srcRect/>
          <a:stretch/>
        </p:blipFill>
        <p:spPr>
          <a:xfrm>
            <a:off x="11050719" y="5275176"/>
            <a:ext cx="2835507" cy="2982719"/>
          </a:xfrm>
          <a:prstGeom prst="rect">
            <a:avLst/>
          </a:prstGeom>
          <a:noFill/>
          <a:ln>
            <a:noFill/>
          </a:ln>
        </p:spPr>
      </p:pic>
    </p:spTree>
    <p:extLst>
      <p:ext uri="{BB962C8B-B14F-4D97-AF65-F5344CB8AC3E}">
        <p14:creationId xmlns:p14="http://schemas.microsoft.com/office/powerpoint/2010/main" val="18646863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92CC9D5F-B3E8-1899-2D17-FBF2455BDB40}"/>
              </a:ext>
            </a:extLst>
          </p:cNvPr>
          <p:cNvGraphicFramePr>
            <a:graphicFrameLocks noGrp="1"/>
          </p:cNvGraphicFramePr>
          <p:nvPr>
            <p:extLst>
              <p:ext uri="{D42A27DB-BD31-4B8C-83A1-F6EECF244321}">
                <p14:modId xmlns:p14="http://schemas.microsoft.com/office/powerpoint/2010/main" val="1369381628"/>
              </p:ext>
            </p:extLst>
          </p:nvPr>
        </p:nvGraphicFramePr>
        <p:xfrm>
          <a:off x="2133600" y="2781300"/>
          <a:ext cx="13747752" cy="5622463"/>
        </p:xfrm>
        <a:graphic>
          <a:graphicData uri="http://schemas.openxmlformats.org/drawingml/2006/table">
            <a:tbl>
              <a:tblPr firstRow="1" firstCol="1" bandRow="1">
                <a:tableStyleId>{5C22544A-7EE6-4342-B048-85BDC9FD1C3A}</a:tableStyleId>
              </a:tblPr>
              <a:tblGrid>
                <a:gridCol w="4018528">
                  <a:extLst>
                    <a:ext uri="{9D8B030D-6E8A-4147-A177-3AD203B41FA5}">
                      <a16:colId xmlns:a16="http://schemas.microsoft.com/office/drawing/2014/main" val="2050343045"/>
                    </a:ext>
                  </a:extLst>
                </a:gridCol>
                <a:gridCol w="4864612">
                  <a:extLst>
                    <a:ext uri="{9D8B030D-6E8A-4147-A177-3AD203B41FA5}">
                      <a16:colId xmlns:a16="http://schemas.microsoft.com/office/drawing/2014/main" val="2506498276"/>
                    </a:ext>
                  </a:extLst>
                </a:gridCol>
                <a:gridCol w="4864612">
                  <a:extLst>
                    <a:ext uri="{9D8B030D-6E8A-4147-A177-3AD203B41FA5}">
                      <a16:colId xmlns:a16="http://schemas.microsoft.com/office/drawing/2014/main" val="2760381195"/>
                    </a:ext>
                  </a:extLst>
                </a:gridCol>
              </a:tblGrid>
              <a:tr h="460357">
                <a:tc>
                  <a:txBody>
                    <a:bodyPr/>
                    <a:lstStyle/>
                    <a:p>
                      <a:pPr marL="111760" marR="88900" algn="ctr">
                        <a:lnSpc>
                          <a:spcPct val="115000"/>
                        </a:lnSpc>
                        <a:spcAft>
                          <a:spcPts val="0"/>
                        </a:spcAft>
                      </a:pPr>
                      <a:r>
                        <a:rPr lang="es-ES" sz="2400" kern="100" dirty="0">
                          <a:effectLst>
                            <a:outerShdw blurRad="38100" dist="38100" dir="2700000" algn="tl">
                              <a:srgbClr val="000000">
                                <a:alpha val="43137"/>
                              </a:srgbClr>
                            </a:outerShdw>
                          </a:effectLst>
                          <a:latin typeface="Comic Sans MS" panose="030F0702030302020204" pitchFamily="66" charset="0"/>
                        </a:rPr>
                        <a:t>TIPO DE BRIGADA </a:t>
                      </a:r>
                      <a:endParaRPr lang="es-CO" sz="2400" kern="100" dirty="0">
                        <a:effectLst>
                          <a:outerShdw blurRad="38100" dist="38100" dir="2700000" algn="tl">
                            <a:srgbClr val="000000">
                              <a:alpha val="43137"/>
                            </a:srgbClr>
                          </a:outerShdw>
                        </a:effectLst>
                        <a:latin typeface="Comic Sans MS" panose="030F0702030302020204" pitchFamily="66" charset="0"/>
                        <a:ea typeface="Times New Roman" panose="02020603050405020304" pitchFamily="18" charset="0"/>
                      </a:endParaRPr>
                    </a:p>
                  </a:txBody>
                  <a:tcPr marL="68580" marR="68580" marT="0" marB="0"/>
                </a:tc>
                <a:tc>
                  <a:txBody>
                    <a:bodyPr/>
                    <a:lstStyle/>
                    <a:p>
                      <a:pPr marL="93980" marR="88900" algn="ctr">
                        <a:lnSpc>
                          <a:spcPct val="115000"/>
                        </a:lnSpc>
                        <a:spcAft>
                          <a:spcPts val="0"/>
                        </a:spcAft>
                      </a:pPr>
                      <a:r>
                        <a:rPr lang="es-ES" sz="2400" kern="100" dirty="0">
                          <a:effectLst>
                            <a:outerShdw blurRad="38100" dist="38100" dir="2700000" algn="tl">
                              <a:srgbClr val="000000">
                                <a:alpha val="43137"/>
                              </a:srgbClr>
                            </a:outerShdw>
                          </a:effectLst>
                          <a:latin typeface="Comic Sans MS" panose="030F0702030302020204" pitchFamily="66" charset="0"/>
                        </a:rPr>
                        <a:t>CARGO</a:t>
                      </a:r>
                      <a:endParaRPr lang="es-CO" sz="2400" kern="100" dirty="0">
                        <a:effectLst>
                          <a:outerShdw blurRad="38100" dist="38100" dir="2700000" algn="tl">
                            <a:srgbClr val="000000">
                              <a:alpha val="43137"/>
                            </a:srgbClr>
                          </a:outerShdw>
                        </a:effectLst>
                        <a:latin typeface="Comic Sans MS" panose="030F0702030302020204" pitchFamily="66" charset="0"/>
                        <a:ea typeface="Times New Roman" panose="02020603050405020304" pitchFamily="18" charset="0"/>
                      </a:endParaRPr>
                    </a:p>
                  </a:txBody>
                  <a:tcPr marL="68580" marR="68580" marT="0" marB="0"/>
                </a:tc>
                <a:tc>
                  <a:txBody>
                    <a:bodyPr/>
                    <a:lstStyle/>
                    <a:p>
                      <a:pPr marL="77470" marR="88900" algn="ctr">
                        <a:lnSpc>
                          <a:spcPct val="115000"/>
                        </a:lnSpc>
                        <a:spcAft>
                          <a:spcPts val="0"/>
                        </a:spcAft>
                      </a:pPr>
                      <a:r>
                        <a:rPr lang="es-ES" sz="2400" kern="100" dirty="0">
                          <a:effectLst>
                            <a:outerShdw blurRad="38100" dist="38100" dir="2700000" algn="tl">
                              <a:srgbClr val="000000">
                                <a:alpha val="43137"/>
                              </a:srgbClr>
                            </a:outerShdw>
                          </a:effectLst>
                          <a:latin typeface="Comic Sans MS" panose="030F0702030302020204" pitchFamily="66" charset="0"/>
                        </a:rPr>
                        <a:t>NOMBRE</a:t>
                      </a:r>
                      <a:endParaRPr lang="es-CO" sz="2400" kern="100" dirty="0">
                        <a:effectLst>
                          <a:outerShdw blurRad="38100" dist="38100" dir="2700000" algn="tl">
                            <a:srgbClr val="000000">
                              <a:alpha val="43137"/>
                            </a:srgbClr>
                          </a:outerShdw>
                        </a:effectLst>
                        <a:latin typeface="Comic Sans MS" panose="030F0702030302020204" pitchFamily="66" charset="0"/>
                        <a:ea typeface="Times New Roman" panose="02020603050405020304" pitchFamily="18" charset="0"/>
                      </a:endParaRPr>
                    </a:p>
                  </a:txBody>
                  <a:tcPr marL="68580" marR="68580" marT="0" marB="0"/>
                </a:tc>
                <a:extLst>
                  <a:ext uri="{0D108BD9-81ED-4DB2-BD59-A6C34878D82A}">
                    <a16:rowId xmlns:a16="http://schemas.microsoft.com/office/drawing/2014/main" val="1111006104"/>
                  </a:ext>
                </a:extLst>
              </a:tr>
              <a:tr h="599448">
                <a:tc rowSpan="2">
                  <a:txBody>
                    <a:bodyPr/>
                    <a:lstStyle/>
                    <a:p>
                      <a:pPr marL="35560" marR="88900" algn="ctr">
                        <a:lnSpc>
                          <a:spcPct val="115000"/>
                        </a:lnSpc>
                        <a:spcAft>
                          <a:spcPts val="0"/>
                        </a:spcAft>
                      </a:pPr>
                      <a:r>
                        <a:rPr lang="es-ES" sz="2400" kern="100" dirty="0">
                          <a:effectLst>
                            <a:outerShdw blurRad="38100" dist="38100" dir="2700000" algn="tl">
                              <a:srgbClr val="000000">
                                <a:alpha val="43137"/>
                              </a:srgbClr>
                            </a:outerShdw>
                          </a:effectLst>
                          <a:latin typeface="Comic Sans MS" panose="030F0702030302020204" pitchFamily="66" charset="0"/>
                        </a:rPr>
                        <a:t> </a:t>
                      </a:r>
                      <a:endParaRPr lang="es-CO" sz="2400" kern="100" dirty="0">
                        <a:effectLst>
                          <a:outerShdw blurRad="38100" dist="38100" dir="2700000" algn="tl">
                            <a:srgbClr val="000000">
                              <a:alpha val="43137"/>
                            </a:srgbClr>
                          </a:outerShdw>
                        </a:effectLst>
                        <a:latin typeface="Comic Sans MS" panose="030F0702030302020204" pitchFamily="66" charset="0"/>
                      </a:endParaRPr>
                    </a:p>
                    <a:p>
                      <a:pPr marL="35560" marR="88900" algn="ctr">
                        <a:lnSpc>
                          <a:spcPct val="115000"/>
                        </a:lnSpc>
                        <a:spcAft>
                          <a:spcPts val="0"/>
                        </a:spcAft>
                      </a:pPr>
                      <a:r>
                        <a:rPr lang="es-ES" sz="2400" kern="100" dirty="0">
                          <a:effectLst>
                            <a:outerShdw blurRad="38100" dist="38100" dir="2700000" algn="tl">
                              <a:srgbClr val="000000">
                                <a:alpha val="43137"/>
                              </a:srgbClr>
                            </a:outerShdw>
                          </a:effectLst>
                          <a:latin typeface="Comic Sans MS" panose="030F0702030302020204" pitchFamily="66" charset="0"/>
                        </a:rPr>
                        <a:t> </a:t>
                      </a:r>
                      <a:endParaRPr lang="es-CO" sz="2400" kern="100" dirty="0">
                        <a:effectLst>
                          <a:outerShdw blurRad="38100" dist="38100" dir="2700000" algn="tl">
                            <a:srgbClr val="000000">
                              <a:alpha val="43137"/>
                            </a:srgbClr>
                          </a:outerShdw>
                        </a:effectLst>
                        <a:latin typeface="Comic Sans MS" panose="030F0702030302020204" pitchFamily="66" charset="0"/>
                      </a:endParaRPr>
                    </a:p>
                    <a:p>
                      <a:pPr marL="35560" marR="88900" algn="ctr">
                        <a:lnSpc>
                          <a:spcPct val="115000"/>
                        </a:lnSpc>
                        <a:spcAft>
                          <a:spcPts val="0"/>
                        </a:spcAft>
                      </a:pPr>
                      <a:r>
                        <a:rPr lang="es-ES" sz="2400" kern="100" dirty="0">
                          <a:effectLst>
                            <a:outerShdw blurRad="38100" dist="38100" dir="2700000" algn="tl">
                              <a:srgbClr val="000000">
                                <a:alpha val="43137"/>
                              </a:srgbClr>
                            </a:outerShdw>
                          </a:effectLst>
                          <a:latin typeface="Comic Sans MS" panose="030F0702030302020204" pitchFamily="66" charset="0"/>
                        </a:rPr>
                        <a:t>Brigada de</a:t>
                      </a:r>
                      <a:endParaRPr lang="es-CO" sz="2400" kern="100" dirty="0">
                        <a:effectLst>
                          <a:outerShdw blurRad="38100" dist="38100" dir="2700000" algn="tl">
                            <a:srgbClr val="000000">
                              <a:alpha val="43137"/>
                            </a:srgbClr>
                          </a:outerShdw>
                        </a:effectLst>
                        <a:latin typeface="Comic Sans MS" panose="030F0702030302020204" pitchFamily="66" charset="0"/>
                      </a:endParaRPr>
                    </a:p>
                    <a:p>
                      <a:pPr marL="35560" marR="88900" algn="ctr">
                        <a:lnSpc>
                          <a:spcPct val="115000"/>
                        </a:lnSpc>
                        <a:spcBef>
                          <a:spcPts val="170"/>
                        </a:spcBef>
                        <a:spcAft>
                          <a:spcPts val="0"/>
                        </a:spcAft>
                      </a:pPr>
                      <a:r>
                        <a:rPr lang="es-ES" sz="2400" kern="100" dirty="0">
                          <a:effectLst>
                            <a:outerShdw blurRad="38100" dist="38100" dir="2700000" algn="tl">
                              <a:srgbClr val="000000">
                                <a:alpha val="43137"/>
                              </a:srgbClr>
                            </a:outerShdw>
                          </a:effectLst>
                          <a:latin typeface="Comic Sans MS" panose="030F0702030302020204" pitchFamily="66" charset="0"/>
                        </a:rPr>
                        <a:t>Búsqueda, Rescate y Evacuación</a:t>
                      </a:r>
                      <a:endParaRPr lang="es-CO" sz="2400" kern="100" dirty="0">
                        <a:effectLst>
                          <a:outerShdw blurRad="38100" dist="38100" dir="2700000" algn="tl">
                            <a:srgbClr val="000000">
                              <a:alpha val="43137"/>
                            </a:srgbClr>
                          </a:outerShdw>
                        </a:effectLst>
                        <a:latin typeface="Comic Sans MS" panose="030F0702030302020204" pitchFamily="66" charset="0"/>
                        <a:ea typeface="Times New Roman" panose="02020603050405020304" pitchFamily="18" charset="0"/>
                      </a:endParaRPr>
                    </a:p>
                  </a:txBody>
                  <a:tcPr marL="68580" marR="68580" marT="0" marB="0"/>
                </a:tc>
                <a:tc>
                  <a:txBody>
                    <a:bodyPr/>
                    <a:lstStyle/>
                    <a:p>
                      <a:pPr marL="93980" marR="88900" algn="l">
                        <a:lnSpc>
                          <a:spcPct val="115000"/>
                        </a:lnSpc>
                        <a:spcAft>
                          <a:spcPts val="0"/>
                        </a:spcAft>
                      </a:pPr>
                      <a:r>
                        <a:rPr lang="es-ES" sz="2400" kern="100" dirty="0">
                          <a:effectLst/>
                          <a:latin typeface="Comic Sans MS" panose="030F0702030302020204" pitchFamily="66" charset="0"/>
                        </a:rPr>
                        <a:t>Jefe de Brigada</a:t>
                      </a:r>
                      <a:endParaRPr lang="es-CO" sz="2400" kern="100" dirty="0">
                        <a:effectLst/>
                        <a:latin typeface="Comic Sans MS" panose="030F0702030302020204" pitchFamily="66" charset="0"/>
                        <a:ea typeface="Times New Roman" panose="02020603050405020304" pitchFamily="18" charset="0"/>
                      </a:endParaRPr>
                    </a:p>
                  </a:txBody>
                  <a:tcPr marL="68580" marR="68580" marT="0" marB="0" anchor="ctr"/>
                </a:tc>
                <a:tc>
                  <a:txBody>
                    <a:bodyPr/>
                    <a:lstStyle/>
                    <a:p>
                      <a:pPr marL="77470" marR="88900" algn="l">
                        <a:lnSpc>
                          <a:spcPct val="115000"/>
                        </a:lnSpc>
                        <a:spcBef>
                          <a:spcPts val="170"/>
                        </a:spcBef>
                        <a:spcAft>
                          <a:spcPts val="0"/>
                        </a:spcAft>
                      </a:pPr>
                      <a:r>
                        <a:rPr lang="es-ES" sz="2400" kern="100" dirty="0">
                          <a:effectLst/>
                          <a:latin typeface="Comic Sans MS" panose="030F0702030302020204" pitchFamily="66" charset="0"/>
                        </a:rPr>
                        <a:t>Idaly Castro Gutiérrez</a:t>
                      </a:r>
                      <a:endParaRPr lang="es-CO" sz="2400" kern="100" dirty="0">
                        <a:effectLst/>
                        <a:latin typeface="Comic Sans MS" panose="030F0702030302020204" pitchFamily="66" charset="0"/>
                        <a:ea typeface="Times New Roman" panose="02020603050405020304" pitchFamily="18" charset="0"/>
                      </a:endParaRPr>
                    </a:p>
                  </a:txBody>
                  <a:tcPr marL="68580" marR="68580" marT="0" marB="0" anchor="ctr"/>
                </a:tc>
                <a:extLst>
                  <a:ext uri="{0D108BD9-81ED-4DB2-BD59-A6C34878D82A}">
                    <a16:rowId xmlns:a16="http://schemas.microsoft.com/office/drawing/2014/main" val="1214044543"/>
                  </a:ext>
                </a:extLst>
              </a:tr>
              <a:tr h="1126890">
                <a:tc vMerge="1">
                  <a:txBody>
                    <a:bodyPr/>
                    <a:lstStyle/>
                    <a:p>
                      <a:endParaRPr lang="es-CO"/>
                    </a:p>
                  </a:txBody>
                  <a:tcPr/>
                </a:tc>
                <a:tc>
                  <a:txBody>
                    <a:bodyPr/>
                    <a:lstStyle/>
                    <a:p>
                      <a:pPr marL="93980" marR="88900" algn="l">
                        <a:lnSpc>
                          <a:spcPct val="115000"/>
                        </a:lnSpc>
                        <a:spcAft>
                          <a:spcPts val="0"/>
                        </a:spcAft>
                      </a:pPr>
                      <a:r>
                        <a:rPr lang="es-ES" sz="2400" kern="100">
                          <a:effectLst/>
                          <a:latin typeface="Comic Sans MS" panose="030F0702030302020204" pitchFamily="66" charset="0"/>
                        </a:rPr>
                        <a:t>Brigadista</a:t>
                      </a:r>
                      <a:endParaRPr lang="es-CO" sz="2400" kern="100">
                        <a:effectLst/>
                        <a:latin typeface="Comic Sans MS" panose="030F0702030302020204" pitchFamily="66" charset="0"/>
                        <a:ea typeface="Times New Roman" panose="02020603050405020304" pitchFamily="18" charset="0"/>
                      </a:endParaRPr>
                    </a:p>
                  </a:txBody>
                  <a:tcPr marL="68580" marR="68580" marT="0" marB="0" anchor="ctr"/>
                </a:tc>
                <a:tc>
                  <a:txBody>
                    <a:bodyPr/>
                    <a:lstStyle/>
                    <a:p>
                      <a:pPr marL="77470" marR="88900" algn="l">
                        <a:lnSpc>
                          <a:spcPct val="115000"/>
                        </a:lnSpc>
                        <a:spcAft>
                          <a:spcPts val="0"/>
                        </a:spcAft>
                      </a:pPr>
                      <a:r>
                        <a:rPr lang="es-ES" sz="2400" kern="100" dirty="0">
                          <a:effectLst/>
                          <a:latin typeface="Comic Sans MS" panose="030F0702030302020204" pitchFamily="66" charset="0"/>
                        </a:rPr>
                        <a:t>Nelsy Pérez Vargas</a:t>
                      </a:r>
                      <a:endParaRPr lang="es-CO" sz="2400" kern="100" dirty="0">
                        <a:effectLst/>
                        <a:latin typeface="Comic Sans MS" panose="030F0702030302020204" pitchFamily="66" charset="0"/>
                        <a:ea typeface="Times New Roman" panose="02020603050405020304" pitchFamily="18" charset="0"/>
                      </a:endParaRPr>
                    </a:p>
                  </a:txBody>
                  <a:tcPr marL="68580" marR="68580" marT="0" marB="0" anchor="ctr"/>
                </a:tc>
                <a:extLst>
                  <a:ext uri="{0D108BD9-81ED-4DB2-BD59-A6C34878D82A}">
                    <a16:rowId xmlns:a16="http://schemas.microsoft.com/office/drawing/2014/main" val="148385670"/>
                  </a:ext>
                </a:extLst>
              </a:tr>
              <a:tr h="776698">
                <a:tc rowSpan="2">
                  <a:txBody>
                    <a:bodyPr/>
                    <a:lstStyle/>
                    <a:p>
                      <a:pPr marL="35560" marR="88900" algn="ctr">
                        <a:lnSpc>
                          <a:spcPct val="115000"/>
                        </a:lnSpc>
                        <a:spcAft>
                          <a:spcPts val="0"/>
                        </a:spcAft>
                      </a:pPr>
                      <a:r>
                        <a:rPr lang="es-ES" sz="2400" kern="100" dirty="0">
                          <a:effectLst>
                            <a:outerShdw blurRad="38100" dist="38100" dir="2700000" algn="tl">
                              <a:srgbClr val="000000">
                                <a:alpha val="43137"/>
                              </a:srgbClr>
                            </a:outerShdw>
                          </a:effectLst>
                          <a:latin typeface="Comic Sans MS" panose="030F0702030302020204" pitchFamily="66" charset="0"/>
                        </a:rPr>
                        <a:t> </a:t>
                      </a:r>
                      <a:endParaRPr lang="es-CO" sz="2400" kern="100" dirty="0">
                        <a:effectLst>
                          <a:outerShdw blurRad="38100" dist="38100" dir="2700000" algn="tl">
                            <a:srgbClr val="000000">
                              <a:alpha val="43137"/>
                            </a:srgbClr>
                          </a:outerShdw>
                        </a:effectLst>
                        <a:latin typeface="Comic Sans MS" panose="030F0702030302020204" pitchFamily="66" charset="0"/>
                      </a:endParaRPr>
                    </a:p>
                    <a:p>
                      <a:pPr marL="35560" marR="88900" algn="ctr">
                        <a:lnSpc>
                          <a:spcPct val="115000"/>
                        </a:lnSpc>
                        <a:spcAft>
                          <a:spcPts val="0"/>
                        </a:spcAft>
                      </a:pPr>
                      <a:r>
                        <a:rPr lang="es-ES" sz="2400" kern="100" dirty="0">
                          <a:effectLst>
                            <a:outerShdw blurRad="38100" dist="38100" dir="2700000" algn="tl">
                              <a:srgbClr val="000000">
                                <a:alpha val="43137"/>
                              </a:srgbClr>
                            </a:outerShdw>
                          </a:effectLst>
                          <a:latin typeface="Comic Sans MS" panose="030F0702030302020204" pitchFamily="66" charset="0"/>
                        </a:rPr>
                        <a:t> </a:t>
                      </a:r>
                      <a:endParaRPr lang="es-CO" sz="2400" kern="100" dirty="0">
                        <a:effectLst>
                          <a:outerShdw blurRad="38100" dist="38100" dir="2700000" algn="tl">
                            <a:srgbClr val="000000">
                              <a:alpha val="43137"/>
                            </a:srgbClr>
                          </a:outerShdw>
                        </a:effectLst>
                        <a:latin typeface="Comic Sans MS" panose="030F0702030302020204" pitchFamily="66" charset="0"/>
                      </a:endParaRPr>
                    </a:p>
                    <a:p>
                      <a:pPr marL="35560" marR="88900" algn="ctr">
                        <a:lnSpc>
                          <a:spcPct val="115000"/>
                        </a:lnSpc>
                        <a:spcAft>
                          <a:spcPts val="0"/>
                        </a:spcAft>
                      </a:pPr>
                      <a:r>
                        <a:rPr lang="es-ES" sz="2400" kern="100" dirty="0">
                          <a:effectLst>
                            <a:outerShdw blurRad="38100" dist="38100" dir="2700000" algn="tl">
                              <a:srgbClr val="000000">
                                <a:alpha val="43137"/>
                              </a:srgbClr>
                            </a:outerShdw>
                          </a:effectLst>
                          <a:latin typeface="Comic Sans MS" panose="030F0702030302020204" pitchFamily="66" charset="0"/>
                        </a:rPr>
                        <a:t>Brigada de Primeros Auxilios.</a:t>
                      </a:r>
                      <a:endParaRPr lang="es-CO" sz="2400" kern="100" dirty="0">
                        <a:effectLst>
                          <a:outerShdw blurRad="38100" dist="38100" dir="2700000" algn="tl">
                            <a:srgbClr val="000000">
                              <a:alpha val="43137"/>
                            </a:srgbClr>
                          </a:outerShdw>
                        </a:effectLst>
                        <a:latin typeface="Comic Sans MS" panose="030F0702030302020204" pitchFamily="66" charset="0"/>
                        <a:ea typeface="Times New Roman" panose="02020603050405020304" pitchFamily="18" charset="0"/>
                      </a:endParaRPr>
                    </a:p>
                  </a:txBody>
                  <a:tcPr marL="68580" marR="68580" marT="0" marB="0"/>
                </a:tc>
                <a:tc>
                  <a:txBody>
                    <a:bodyPr/>
                    <a:lstStyle/>
                    <a:p>
                      <a:pPr marL="93980" marR="88900" algn="l">
                        <a:lnSpc>
                          <a:spcPct val="115000"/>
                        </a:lnSpc>
                        <a:spcAft>
                          <a:spcPts val="0"/>
                        </a:spcAft>
                      </a:pPr>
                      <a:r>
                        <a:rPr lang="es-ES" sz="2400" kern="100">
                          <a:effectLst/>
                          <a:latin typeface="Comic Sans MS" panose="030F0702030302020204" pitchFamily="66" charset="0"/>
                        </a:rPr>
                        <a:t>Jefe de Brigada</a:t>
                      </a:r>
                      <a:endParaRPr lang="es-CO" sz="2400" kern="100">
                        <a:effectLst/>
                        <a:latin typeface="Comic Sans MS" panose="030F0702030302020204" pitchFamily="66" charset="0"/>
                        <a:ea typeface="Times New Roman" panose="02020603050405020304" pitchFamily="18" charset="0"/>
                      </a:endParaRPr>
                    </a:p>
                  </a:txBody>
                  <a:tcPr marL="68580" marR="68580" marT="0" marB="0" anchor="ctr"/>
                </a:tc>
                <a:tc>
                  <a:txBody>
                    <a:bodyPr/>
                    <a:lstStyle/>
                    <a:p>
                      <a:pPr marL="77470" marR="88900" algn="l">
                        <a:lnSpc>
                          <a:spcPct val="115000"/>
                        </a:lnSpc>
                        <a:spcAft>
                          <a:spcPts val="0"/>
                        </a:spcAft>
                      </a:pPr>
                      <a:r>
                        <a:rPr lang="es-ES" sz="2400" kern="100">
                          <a:effectLst/>
                          <a:latin typeface="Comic Sans MS" panose="030F0702030302020204" pitchFamily="66" charset="0"/>
                        </a:rPr>
                        <a:t>Tania Dolores Gámez Viña</a:t>
                      </a:r>
                      <a:endParaRPr lang="es-CO" sz="2400" kern="100">
                        <a:effectLst/>
                        <a:latin typeface="Comic Sans MS" panose="030F0702030302020204" pitchFamily="66" charset="0"/>
                        <a:ea typeface="Times New Roman" panose="02020603050405020304" pitchFamily="18" charset="0"/>
                      </a:endParaRPr>
                    </a:p>
                  </a:txBody>
                  <a:tcPr marL="68580" marR="68580" marT="0" marB="0" anchor="ctr"/>
                </a:tc>
                <a:extLst>
                  <a:ext uri="{0D108BD9-81ED-4DB2-BD59-A6C34878D82A}">
                    <a16:rowId xmlns:a16="http://schemas.microsoft.com/office/drawing/2014/main" val="2912798289"/>
                  </a:ext>
                </a:extLst>
              </a:tr>
              <a:tr h="733616">
                <a:tc vMerge="1">
                  <a:txBody>
                    <a:bodyPr/>
                    <a:lstStyle/>
                    <a:p>
                      <a:endParaRPr lang="es-CO"/>
                    </a:p>
                  </a:txBody>
                  <a:tcPr/>
                </a:tc>
                <a:tc>
                  <a:txBody>
                    <a:bodyPr/>
                    <a:lstStyle/>
                    <a:p>
                      <a:pPr marL="93980" marR="88900" algn="l">
                        <a:lnSpc>
                          <a:spcPct val="115000"/>
                        </a:lnSpc>
                        <a:spcAft>
                          <a:spcPts val="0"/>
                        </a:spcAft>
                      </a:pPr>
                      <a:r>
                        <a:rPr lang="es-ES" sz="2400" kern="100">
                          <a:effectLst/>
                          <a:latin typeface="Comic Sans MS" panose="030F0702030302020204" pitchFamily="66" charset="0"/>
                        </a:rPr>
                        <a:t>Brigadista</a:t>
                      </a:r>
                      <a:endParaRPr lang="es-CO" sz="2400" kern="100">
                        <a:effectLst/>
                        <a:latin typeface="Comic Sans MS" panose="030F0702030302020204" pitchFamily="66" charset="0"/>
                        <a:ea typeface="Times New Roman" panose="02020603050405020304" pitchFamily="18" charset="0"/>
                      </a:endParaRPr>
                    </a:p>
                  </a:txBody>
                  <a:tcPr marL="68580" marR="68580" marT="0" marB="0" anchor="ctr"/>
                </a:tc>
                <a:tc>
                  <a:txBody>
                    <a:bodyPr/>
                    <a:lstStyle/>
                    <a:p>
                      <a:pPr marL="40640" marR="88900" algn="l">
                        <a:lnSpc>
                          <a:spcPct val="115000"/>
                        </a:lnSpc>
                        <a:spcAft>
                          <a:spcPts val="0"/>
                        </a:spcAft>
                      </a:pPr>
                      <a:r>
                        <a:rPr lang="es-ES" sz="2400" kern="100">
                          <a:effectLst/>
                          <a:latin typeface="Comic Sans MS" panose="030F0702030302020204" pitchFamily="66" charset="0"/>
                        </a:rPr>
                        <a:t>María Camila Buendía Beltrán</a:t>
                      </a:r>
                      <a:endParaRPr lang="es-CO" sz="2400" kern="100">
                        <a:effectLst/>
                        <a:latin typeface="Comic Sans MS" panose="030F0702030302020204" pitchFamily="66" charset="0"/>
                        <a:ea typeface="Times New Roman" panose="02020603050405020304" pitchFamily="18" charset="0"/>
                      </a:endParaRPr>
                    </a:p>
                  </a:txBody>
                  <a:tcPr marL="68580" marR="68580" marT="0" marB="0" anchor="ctr"/>
                </a:tc>
                <a:extLst>
                  <a:ext uri="{0D108BD9-81ED-4DB2-BD59-A6C34878D82A}">
                    <a16:rowId xmlns:a16="http://schemas.microsoft.com/office/drawing/2014/main" val="151617607"/>
                  </a:ext>
                </a:extLst>
              </a:tr>
              <a:tr h="595756">
                <a:tc rowSpan="2">
                  <a:txBody>
                    <a:bodyPr/>
                    <a:lstStyle/>
                    <a:p>
                      <a:pPr marL="35560" marR="88900" algn="ctr">
                        <a:lnSpc>
                          <a:spcPct val="115000"/>
                        </a:lnSpc>
                        <a:spcAft>
                          <a:spcPts val="0"/>
                        </a:spcAft>
                      </a:pPr>
                      <a:r>
                        <a:rPr lang="es-ES" sz="2400" kern="100" dirty="0">
                          <a:effectLst>
                            <a:outerShdw blurRad="38100" dist="38100" dir="2700000" algn="tl">
                              <a:srgbClr val="000000">
                                <a:alpha val="43137"/>
                              </a:srgbClr>
                            </a:outerShdw>
                          </a:effectLst>
                          <a:latin typeface="Comic Sans MS" panose="030F0702030302020204" pitchFamily="66" charset="0"/>
                        </a:rPr>
                        <a:t> </a:t>
                      </a:r>
                      <a:endParaRPr lang="es-CO" sz="2400" kern="100" dirty="0">
                        <a:effectLst>
                          <a:outerShdw blurRad="38100" dist="38100" dir="2700000" algn="tl">
                            <a:srgbClr val="000000">
                              <a:alpha val="43137"/>
                            </a:srgbClr>
                          </a:outerShdw>
                        </a:effectLst>
                        <a:latin typeface="Comic Sans MS" panose="030F0702030302020204" pitchFamily="66" charset="0"/>
                      </a:endParaRPr>
                    </a:p>
                    <a:p>
                      <a:pPr marL="35560" marR="88900" algn="ctr">
                        <a:lnSpc>
                          <a:spcPct val="115000"/>
                        </a:lnSpc>
                        <a:spcBef>
                          <a:spcPts val="160"/>
                        </a:spcBef>
                        <a:spcAft>
                          <a:spcPts val="0"/>
                        </a:spcAft>
                      </a:pPr>
                      <a:r>
                        <a:rPr lang="es-ES" sz="2400" kern="100" dirty="0">
                          <a:effectLst>
                            <a:outerShdw blurRad="38100" dist="38100" dir="2700000" algn="tl">
                              <a:srgbClr val="000000">
                                <a:alpha val="43137"/>
                              </a:srgbClr>
                            </a:outerShdw>
                          </a:effectLst>
                          <a:latin typeface="Comic Sans MS" panose="030F0702030302020204" pitchFamily="66" charset="0"/>
                        </a:rPr>
                        <a:t>Brigada de Prevención y Combate de Fuego</a:t>
                      </a:r>
                      <a:endParaRPr lang="es-CO" sz="2400" kern="100" dirty="0">
                        <a:effectLst>
                          <a:outerShdw blurRad="38100" dist="38100" dir="2700000" algn="tl">
                            <a:srgbClr val="000000">
                              <a:alpha val="43137"/>
                            </a:srgbClr>
                          </a:outerShdw>
                        </a:effectLst>
                        <a:latin typeface="Comic Sans MS" panose="030F0702030302020204" pitchFamily="66" charset="0"/>
                        <a:ea typeface="Times New Roman" panose="02020603050405020304" pitchFamily="18" charset="0"/>
                      </a:endParaRPr>
                    </a:p>
                  </a:txBody>
                  <a:tcPr marL="68580" marR="68580" marT="0" marB="0"/>
                </a:tc>
                <a:tc>
                  <a:txBody>
                    <a:bodyPr/>
                    <a:lstStyle/>
                    <a:p>
                      <a:pPr marL="93980" marR="88900" algn="l">
                        <a:lnSpc>
                          <a:spcPct val="115000"/>
                        </a:lnSpc>
                        <a:spcAft>
                          <a:spcPts val="0"/>
                        </a:spcAft>
                      </a:pPr>
                      <a:r>
                        <a:rPr lang="es-ES" sz="2400" kern="100">
                          <a:effectLst/>
                          <a:latin typeface="Comic Sans MS" panose="030F0702030302020204" pitchFamily="66" charset="0"/>
                        </a:rPr>
                        <a:t>Jefe de Brigada</a:t>
                      </a:r>
                      <a:endParaRPr lang="es-CO" sz="2400" kern="100">
                        <a:effectLst/>
                        <a:latin typeface="Comic Sans MS" panose="030F0702030302020204" pitchFamily="66" charset="0"/>
                        <a:ea typeface="Times New Roman" panose="02020603050405020304" pitchFamily="18" charset="0"/>
                      </a:endParaRPr>
                    </a:p>
                  </a:txBody>
                  <a:tcPr marL="68580" marR="68580" marT="0" marB="0" anchor="ctr"/>
                </a:tc>
                <a:tc>
                  <a:txBody>
                    <a:bodyPr/>
                    <a:lstStyle/>
                    <a:p>
                      <a:pPr marR="88900" algn="l">
                        <a:lnSpc>
                          <a:spcPct val="115000"/>
                        </a:lnSpc>
                      </a:pPr>
                      <a:r>
                        <a:rPr lang="es-ES" sz="2400" kern="100">
                          <a:effectLst/>
                          <a:latin typeface="Comic Sans MS" panose="030F0702030302020204" pitchFamily="66" charset="0"/>
                        </a:rPr>
                        <a:t> Carlos Andrés Nivia</a:t>
                      </a:r>
                      <a:endParaRPr lang="es-CO" sz="2400" kern="100">
                        <a:effectLst/>
                        <a:latin typeface="Comic Sans MS" panose="030F0702030302020204" pitchFamily="66"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2748871"/>
                  </a:ext>
                </a:extLst>
              </a:tr>
              <a:tr h="657917">
                <a:tc vMerge="1">
                  <a:txBody>
                    <a:bodyPr/>
                    <a:lstStyle/>
                    <a:p>
                      <a:endParaRPr lang="es-CO"/>
                    </a:p>
                  </a:txBody>
                  <a:tcPr/>
                </a:tc>
                <a:tc>
                  <a:txBody>
                    <a:bodyPr/>
                    <a:lstStyle/>
                    <a:p>
                      <a:pPr marL="93980" marR="88900" algn="l">
                        <a:lnSpc>
                          <a:spcPct val="115000"/>
                        </a:lnSpc>
                        <a:spcAft>
                          <a:spcPts val="0"/>
                        </a:spcAft>
                      </a:pPr>
                      <a:r>
                        <a:rPr lang="es-ES" sz="2400" kern="100">
                          <a:effectLst/>
                          <a:latin typeface="Comic Sans MS" panose="030F0702030302020204" pitchFamily="66" charset="0"/>
                        </a:rPr>
                        <a:t>Brigadista</a:t>
                      </a:r>
                      <a:endParaRPr lang="es-CO" sz="2400" kern="100">
                        <a:effectLst/>
                        <a:latin typeface="Comic Sans MS" panose="030F0702030302020204" pitchFamily="66" charset="0"/>
                        <a:ea typeface="Times New Roman" panose="02020603050405020304" pitchFamily="18" charset="0"/>
                      </a:endParaRPr>
                    </a:p>
                  </a:txBody>
                  <a:tcPr marL="68580" marR="68580" marT="0" marB="0" anchor="ctr"/>
                </a:tc>
                <a:tc>
                  <a:txBody>
                    <a:bodyPr/>
                    <a:lstStyle/>
                    <a:p>
                      <a:pPr marL="40640" marR="88900" algn="l">
                        <a:lnSpc>
                          <a:spcPct val="115000"/>
                        </a:lnSpc>
                        <a:spcAft>
                          <a:spcPts val="0"/>
                        </a:spcAft>
                      </a:pPr>
                      <a:r>
                        <a:rPr lang="es-ES" sz="2400" kern="100" dirty="0">
                          <a:effectLst/>
                          <a:latin typeface="Comic Sans MS" panose="030F0702030302020204" pitchFamily="66" charset="0"/>
                        </a:rPr>
                        <a:t>Deicy Patricia Guayabo Martínez</a:t>
                      </a:r>
                      <a:endParaRPr lang="es-CO" sz="2400" kern="100" dirty="0">
                        <a:effectLst/>
                        <a:latin typeface="Comic Sans MS" panose="030F0702030302020204" pitchFamily="66" charset="0"/>
                        <a:ea typeface="Times New Roman" panose="02020603050405020304" pitchFamily="18" charset="0"/>
                      </a:endParaRPr>
                    </a:p>
                  </a:txBody>
                  <a:tcPr marL="68580" marR="68580" marT="0" marB="0" anchor="ctr"/>
                </a:tc>
                <a:extLst>
                  <a:ext uri="{0D108BD9-81ED-4DB2-BD59-A6C34878D82A}">
                    <a16:rowId xmlns:a16="http://schemas.microsoft.com/office/drawing/2014/main" val="4242560228"/>
                  </a:ext>
                </a:extLst>
              </a:tr>
            </a:tbl>
          </a:graphicData>
        </a:graphic>
      </p:graphicFrame>
      <p:sp>
        <p:nvSpPr>
          <p:cNvPr id="2" name="CuadroTexto 1">
            <a:extLst>
              <a:ext uri="{FF2B5EF4-FFF2-40B4-BE49-F238E27FC236}">
                <a16:creationId xmlns:a16="http://schemas.microsoft.com/office/drawing/2014/main" id="{63B3B7E0-0D67-9434-A712-1E588FBE3FB3}"/>
              </a:ext>
            </a:extLst>
          </p:cNvPr>
          <p:cNvSpPr txBox="1"/>
          <p:nvPr/>
        </p:nvSpPr>
        <p:spPr>
          <a:xfrm>
            <a:off x="4191000" y="1104900"/>
            <a:ext cx="9906000" cy="1200329"/>
          </a:xfrm>
          <a:prstGeom prst="rect">
            <a:avLst/>
          </a:prstGeom>
          <a:noFill/>
        </p:spPr>
        <p:txBody>
          <a:bodyPr wrap="square" rtlCol="0">
            <a:spAutoFit/>
          </a:bodyPr>
          <a:lstStyle/>
          <a:p>
            <a:pPr algn="ctr"/>
            <a:r>
              <a:rPr lang="es-CO" sz="3600" b="1" dirty="0">
                <a:solidFill>
                  <a:schemeClr val="tx2"/>
                </a:solidFill>
                <a:effectLst>
                  <a:outerShdw blurRad="38100" dist="38100" dir="2700000" algn="tl">
                    <a:srgbClr val="000000">
                      <a:alpha val="43137"/>
                    </a:srgbClr>
                  </a:outerShdw>
                </a:effectLst>
                <a:latin typeface="Comic Sans MS" panose="030F0702030302020204" pitchFamily="66" charset="0"/>
              </a:rPr>
              <a:t>BRIGADISTAS CLINICA EMPERATRIZ </a:t>
            </a:r>
          </a:p>
          <a:p>
            <a:pPr algn="ctr"/>
            <a:r>
              <a:rPr lang="es-CO" sz="3600" b="1" dirty="0">
                <a:solidFill>
                  <a:schemeClr val="tx2"/>
                </a:solidFill>
                <a:effectLst>
                  <a:outerShdw blurRad="38100" dist="38100" dir="2700000" algn="tl">
                    <a:srgbClr val="000000">
                      <a:alpha val="43137"/>
                    </a:srgbClr>
                  </a:outerShdw>
                </a:effectLst>
                <a:latin typeface="Comic Sans MS" panose="030F0702030302020204" pitchFamily="66" charset="0"/>
              </a:rPr>
              <a:t>SEDE BARZAL </a:t>
            </a:r>
          </a:p>
        </p:txBody>
      </p:sp>
    </p:spTree>
    <p:extLst>
      <p:ext uri="{BB962C8B-B14F-4D97-AF65-F5344CB8AC3E}">
        <p14:creationId xmlns:p14="http://schemas.microsoft.com/office/powerpoint/2010/main" val="920847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90E3EC33-F162-1413-12D3-9CCF9F3642E7}"/>
              </a:ext>
            </a:extLst>
          </p:cNvPr>
          <p:cNvGraphicFramePr>
            <a:graphicFrameLocks noGrp="1"/>
          </p:cNvGraphicFramePr>
          <p:nvPr>
            <p:extLst>
              <p:ext uri="{D42A27DB-BD31-4B8C-83A1-F6EECF244321}">
                <p14:modId xmlns:p14="http://schemas.microsoft.com/office/powerpoint/2010/main" val="1619793691"/>
              </p:ext>
            </p:extLst>
          </p:nvPr>
        </p:nvGraphicFramePr>
        <p:xfrm>
          <a:off x="2971800" y="2095500"/>
          <a:ext cx="12115800" cy="7315199"/>
        </p:xfrm>
        <a:graphic>
          <a:graphicData uri="http://schemas.openxmlformats.org/drawingml/2006/table">
            <a:tbl>
              <a:tblPr firstRow="1" firstCol="1" bandRow="1">
                <a:tableStyleId>{5C22544A-7EE6-4342-B048-85BDC9FD1C3A}</a:tableStyleId>
              </a:tblPr>
              <a:tblGrid>
                <a:gridCol w="3896294">
                  <a:extLst>
                    <a:ext uri="{9D8B030D-6E8A-4147-A177-3AD203B41FA5}">
                      <a16:colId xmlns:a16="http://schemas.microsoft.com/office/drawing/2014/main" val="4141868785"/>
                    </a:ext>
                  </a:extLst>
                </a:gridCol>
                <a:gridCol w="4109753">
                  <a:extLst>
                    <a:ext uri="{9D8B030D-6E8A-4147-A177-3AD203B41FA5}">
                      <a16:colId xmlns:a16="http://schemas.microsoft.com/office/drawing/2014/main" val="1519635231"/>
                    </a:ext>
                  </a:extLst>
                </a:gridCol>
                <a:gridCol w="4109753">
                  <a:extLst>
                    <a:ext uri="{9D8B030D-6E8A-4147-A177-3AD203B41FA5}">
                      <a16:colId xmlns:a16="http://schemas.microsoft.com/office/drawing/2014/main" val="4223298029"/>
                    </a:ext>
                  </a:extLst>
                </a:gridCol>
              </a:tblGrid>
              <a:tr h="516440">
                <a:tc>
                  <a:txBody>
                    <a:bodyPr/>
                    <a:lstStyle/>
                    <a:p>
                      <a:pPr marL="372110" marR="88900" algn="ctr">
                        <a:lnSpc>
                          <a:spcPct val="115000"/>
                        </a:lnSpc>
                        <a:spcAft>
                          <a:spcPts val="0"/>
                        </a:spcAft>
                      </a:pPr>
                      <a:r>
                        <a:rPr lang="es-ES" sz="2000" kern="100" dirty="0">
                          <a:effectLst/>
                          <a:latin typeface="Comic Sans MS" panose="030F0702030302020204" pitchFamily="66" charset="0"/>
                        </a:rPr>
                        <a:t>TIPO DE BRIGADA </a:t>
                      </a:r>
                      <a:endParaRPr lang="es-CO" sz="2000" kern="100" dirty="0">
                        <a:effectLst/>
                        <a:latin typeface="Comic Sans MS" panose="030F0702030302020204" pitchFamily="66" charset="0"/>
                        <a:ea typeface="Times New Roman" panose="02020603050405020304" pitchFamily="18" charset="0"/>
                      </a:endParaRPr>
                    </a:p>
                  </a:txBody>
                  <a:tcPr marL="63500" marR="63500" marT="63500" marB="63500" anchor="ctr"/>
                </a:tc>
                <a:tc>
                  <a:txBody>
                    <a:bodyPr/>
                    <a:lstStyle/>
                    <a:p>
                      <a:pPr marL="93980" marR="88900" algn="ctr">
                        <a:lnSpc>
                          <a:spcPct val="115000"/>
                        </a:lnSpc>
                        <a:spcAft>
                          <a:spcPts val="0"/>
                        </a:spcAft>
                      </a:pPr>
                      <a:r>
                        <a:rPr lang="es-ES" sz="2000" kern="100">
                          <a:effectLst/>
                          <a:latin typeface="Comic Sans MS" panose="030F0702030302020204" pitchFamily="66" charset="0"/>
                        </a:rPr>
                        <a:t>CARGO</a:t>
                      </a:r>
                      <a:endParaRPr lang="es-CO" sz="2000" kern="100">
                        <a:effectLst/>
                        <a:latin typeface="Comic Sans MS" panose="030F0702030302020204" pitchFamily="66" charset="0"/>
                        <a:ea typeface="Times New Roman" panose="02020603050405020304" pitchFamily="18" charset="0"/>
                      </a:endParaRPr>
                    </a:p>
                  </a:txBody>
                  <a:tcPr marL="63500" marR="63500" marT="63500" marB="63500" anchor="ctr"/>
                </a:tc>
                <a:tc>
                  <a:txBody>
                    <a:bodyPr/>
                    <a:lstStyle/>
                    <a:p>
                      <a:pPr marL="77470" marR="88900" algn="ctr">
                        <a:lnSpc>
                          <a:spcPct val="115000"/>
                        </a:lnSpc>
                        <a:spcAft>
                          <a:spcPts val="0"/>
                        </a:spcAft>
                      </a:pPr>
                      <a:r>
                        <a:rPr lang="es-ES" sz="2000" kern="100" dirty="0">
                          <a:effectLst/>
                          <a:latin typeface="Comic Sans MS" panose="030F0702030302020204" pitchFamily="66" charset="0"/>
                        </a:rPr>
                        <a:t>NOMBRE</a:t>
                      </a:r>
                      <a:endParaRPr lang="es-CO" sz="2000" kern="100" dirty="0">
                        <a:effectLst/>
                        <a:latin typeface="Comic Sans MS" panose="030F0702030302020204" pitchFamily="66" charset="0"/>
                        <a:ea typeface="Times New Roman" panose="02020603050405020304" pitchFamily="18" charset="0"/>
                      </a:endParaRPr>
                    </a:p>
                  </a:txBody>
                  <a:tcPr marL="63500" marR="63500" marT="63500" marB="63500" anchor="ctr"/>
                </a:tc>
                <a:extLst>
                  <a:ext uri="{0D108BD9-81ED-4DB2-BD59-A6C34878D82A}">
                    <a16:rowId xmlns:a16="http://schemas.microsoft.com/office/drawing/2014/main" val="2521808236"/>
                  </a:ext>
                </a:extLst>
              </a:tr>
              <a:tr h="548541">
                <a:tc rowSpan="4">
                  <a:txBody>
                    <a:bodyPr/>
                    <a:lstStyle/>
                    <a:p>
                      <a:pPr marL="35560" marR="88900" algn="ctr">
                        <a:lnSpc>
                          <a:spcPct val="115000"/>
                        </a:lnSpc>
                        <a:spcAft>
                          <a:spcPts val="0"/>
                        </a:spcAft>
                      </a:pPr>
                      <a:r>
                        <a:rPr lang="es-ES" sz="2000" kern="100" dirty="0">
                          <a:effectLst/>
                          <a:latin typeface="Comic Sans MS" panose="030F0702030302020204" pitchFamily="66" charset="0"/>
                        </a:rPr>
                        <a:t> </a:t>
                      </a:r>
                      <a:endParaRPr lang="es-CO" sz="2000" kern="100" dirty="0">
                        <a:effectLst/>
                        <a:latin typeface="Comic Sans MS" panose="030F0702030302020204" pitchFamily="66" charset="0"/>
                      </a:endParaRPr>
                    </a:p>
                    <a:p>
                      <a:pPr marL="35560" marR="88900" algn="ctr">
                        <a:lnSpc>
                          <a:spcPct val="115000"/>
                        </a:lnSpc>
                        <a:spcAft>
                          <a:spcPts val="0"/>
                        </a:spcAft>
                      </a:pPr>
                      <a:r>
                        <a:rPr lang="es-ES" sz="2000" kern="100" dirty="0">
                          <a:effectLst/>
                          <a:latin typeface="Comic Sans MS" panose="030F0702030302020204" pitchFamily="66" charset="0"/>
                        </a:rPr>
                        <a:t> </a:t>
                      </a:r>
                      <a:endParaRPr lang="es-CO" sz="2000" kern="100" dirty="0">
                        <a:effectLst/>
                        <a:latin typeface="Comic Sans MS" panose="030F0702030302020204" pitchFamily="66" charset="0"/>
                      </a:endParaRPr>
                    </a:p>
                    <a:p>
                      <a:pPr marL="35560" marR="88900" algn="ctr">
                        <a:lnSpc>
                          <a:spcPct val="115000"/>
                        </a:lnSpc>
                        <a:spcAft>
                          <a:spcPts val="0"/>
                        </a:spcAft>
                      </a:pPr>
                      <a:r>
                        <a:rPr lang="es-ES" sz="2000" kern="100" dirty="0">
                          <a:effectLst/>
                          <a:latin typeface="Comic Sans MS" panose="030F0702030302020204" pitchFamily="66" charset="0"/>
                        </a:rPr>
                        <a:t>Brigada de</a:t>
                      </a:r>
                      <a:endParaRPr lang="es-CO" sz="2000" kern="100" dirty="0">
                        <a:effectLst/>
                        <a:latin typeface="Comic Sans MS" panose="030F0702030302020204" pitchFamily="66" charset="0"/>
                      </a:endParaRPr>
                    </a:p>
                    <a:p>
                      <a:pPr marL="35560" marR="88900" algn="ctr">
                        <a:lnSpc>
                          <a:spcPct val="115000"/>
                        </a:lnSpc>
                        <a:spcBef>
                          <a:spcPts val="170"/>
                        </a:spcBef>
                        <a:spcAft>
                          <a:spcPts val="0"/>
                        </a:spcAft>
                      </a:pPr>
                      <a:r>
                        <a:rPr lang="es-ES" sz="2000" kern="100" dirty="0">
                          <a:effectLst/>
                          <a:latin typeface="Comic Sans MS" panose="030F0702030302020204" pitchFamily="66" charset="0"/>
                        </a:rPr>
                        <a:t>Búsqueda, Rescate y Evacuación</a:t>
                      </a:r>
                      <a:endParaRPr lang="es-CO" sz="2000" kern="100" dirty="0">
                        <a:effectLst/>
                        <a:latin typeface="Comic Sans MS" panose="030F0702030302020204" pitchFamily="66" charset="0"/>
                        <a:ea typeface="Times New Roman" panose="02020603050405020304" pitchFamily="18" charset="0"/>
                      </a:endParaRPr>
                    </a:p>
                  </a:txBody>
                  <a:tcPr marL="63500" marR="63500" marT="63500" marB="63500" anchor="ctr"/>
                </a:tc>
                <a:tc>
                  <a:txBody>
                    <a:bodyPr/>
                    <a:lstStyle/>
                    <a:p>
                      <a:pPr marL="93980" marR="88900" algn="ctr">
                        <a:lnSpc>
                          <a:spcPct val="115000"/>
                        </a:lnSpc>
                        <a:spcAft>
                          <a:spcPts val="0"/>
                        </a:spcAft>
                      </a:pPr>
                      <a:r>
                        <a:rPr lang="es-ES" sz="2000" kern="100" dirty="0">
                          <a:effectLst/>
                          <a:latin typeface="Comic Sans MS" panose="030F0702030302020204" pitchFamily="66" charset="0"/>
                        </a:rPr>
                        <a:t>Jefe de Brigada</a:t>
                      </a:r>
                      <a:endParaRPr lang="es-CO" sz="2000" kern="100" dirty="0">
                        <a:effectLst/>
                        <a:latin typeface="Comic Sans MS" panose="030F0702030302020204" pitchFamily="66" charset="0"/>
                        <a:ea typeface="Times New Roman" panose="02020603050405020304" pitchFamily="18" charset="0"/>
                      </a:endParaRPr>
                    </a:p>
                  </a:txBody>
                  <a:tcPr marL="63500" marR="63500" marT="63500" marB="63500" anchor="ctr"/>
                </a:tc>
                <a:tc>
                  <a:txBody>
                    <a:bodyPr/>
                    <a:lstStyle/>
                    <a:p>
                      <a:pPr marL="77470" marR="88900" algn="ctr">
                        <a:lnSpc>
                          <a:spcPct val="115000"/>
                        </a:lnSpc>
                        <a:spcBef>
                          <a:spcPts val="170"/>
                        </a:spcBef>
                        <a:spcAft>
                          <a:spcPts val="0"/>
                        </a:spcAft>
                      </a:pPr>
                      <a:r>
                        <a:rPr lang="es-ES" sz="2000" kern="100" dirty="0">
                          <a:effectLst/>
                          <a:latin typeface="Comic Sans MS" panose="030F0702030302020204" pitchFamily="66" charset="0"/>
                        </a:rPr>
                        <a:t>Deisy Yineth Campos</a:t>
                      </a:r>
                      <a:endParaRPr lang="es-CO" sz="2000" kern="100" dirty="0">
                        <a:effectLst/>
                        <a:latin typeface="Comic Sans MS" panose="030F0702030302020204" pitchFamily="66" charset="0"/>
                        <a:ea typeface="Times New Roman" panose="02020603050405020304" pitchFamily="18" charset="0"/>
                      </a:endParaRPr>
                    </a:p>
                  </a:txBody>
                  <a:tcPr marL="63500" marR="63500" marT="63500" marB="63500" anchor="ctr"/>
                </a:tc>
                <a:extLst>
                  <a:ext uri="{0D108BD9-81ED-4DB2-BD59-A6C34878D82A}">
                    <a16:rowId xmlns:a16="http://schemas.microsoft.com/office/drawing/2014/main" val="306074161"/>
                  </a:ext>
                </a:extLst>
              </a:tr>
              <a:tr h="545162">
                <a:tc vMerge="1">
                  <a:txBody>
                    <a:bodyPr/>
                    <a:lstStyle/>
                    <a:p>
                      <a:endParaRPr lang="es-CO"/>
                    </a:p>
                  </a:txBody>
                  <a:tcPr/>
                </a:tc>
                <a:tc>
                  <a:txBody>
                    <a:bodyPr/>
                    <a:lstStyle/>
                    <a:p>
                      <a:pPr marL="93980" marR="88900" algn="ctr">
                        <a:lnSpc>
                          <a:spcPct val="115000"/>
                        </a:lnSpc>
                        <a:spcAft>
                          <a:spcPts val="0"/>
                        </a:spcAft>
                      </a:pPr>
                      <a:r>
                        <a:rPr lang="es-ES" sz="2000" kern="100">
                          <a:effectLst/>
                          <a:latin typeface="Comic Sans MS" panose="030F0702030302020204" pitchFamily="66" charset="0"/>
                        </a:rPr>
                        <a:t>Brigadista</a:t>
                      </a:r>
                      <a:endParaRPr lang="es-CO" sz="2000" kern="100">
                        <a:effectLst/>
                        <a:latin typeface="Comic Sans MS" panose="030F0702030302020204" pitchFamily="66" charset="0"/>
                        <a:ea typeface="Times New Roman" panose="02020603050405020304" pitchFamily="18" charset="0"/>
                      </a:endParaRPr>
                    </a:p>
                  </a:txBody>
                  <a:tcPr marL="63500" marR="63500" marT="63500" marB="63500" anchor="ctr"/>
                </a:tc>
                <a:tc>
                  <a:txBody>
                    <a:bodyPr/>
                    <a:lstStyle/>
                    <a:p>
                      <a:pPr marL="77470" marR="88900" algn="ctr">
                        <a:lnSpc>
                          <a:spcPct val="115000"/>
                        </a:lnSpc>
                        <a:spcAft>
                          <a:spcPts val="0"/>
                        </a:spcAft>
                      </a:pPr>
                      <a:r>
                        <a:rPr lang="es-ES" sz="2000" kern="100" dirty="0">
                          <a:effectLst/>
                          <a:latin typeface="Comic Sans MS" panose="030F0702030302020204" pitchFamily="66" charset="0"/>
                        </a:rPr>
                        <a:t>Yudi Paola Celis Méndez</a:t>
                      </a:r>
                      <a:endParaRPr lang="es-CO" sz="2000" kern="100" dirty="0">
                        <a:effectLst/>
                        <a:latin typeface="Comic Sans MS" panose="030F0702030302020204" pitchFamily="66" charset="0"/>
                        <a:ea typeface="Times New Roman" panose="02020603050405020304" pitchFamily="18" charset="0"/>
                      </a:endParaRPr>
                    </a:p>
                  </a:txBody>
                  <a:tcPr marL="63500" marR="63500" marT="63500" marB="63500" anchor="ctr"/>
                </a:tc>
                <a:extLst>
                  <a:ext uri="{0D108BD9-81ED-4DB2-BD59-A6C34878D82A}">
                    <a16:rowId xmlns:a16="http://schemas.microsoft.com/office/drawing/2014/main" val="3903650560"/>
                  </a:ext>
                </a:extLst>
              </a:tr>
              <a:tr h="545162">
                <a:tc vMerge="1">
                  <a:txBody>
                    <a:bodyPr/>
                    <a:lstStyle/>
                    <a:p>
                      <a:endParaRPr lang="es-CO"/>
                    </a:p>
                  </a:txBody>
                  <a:tcPr/>
                </a:tc>
                <a:tc>
                  <a:txBody>
                    <a:bodyPr/>
                    <a:lstStyle/>
                    <a:p>
                      <a:pPr marL="93980" marR="88900" algn="ctr">
                        <a:lnSpc>
                          <a:spcPct val="115000"/>
                        </a:lnSpc>
                        <a:spcAft>
                          <a:spcPts val="0"/>
                        </a:spcAft>
                      </a:pPr>
                      <a:r>
                        <a:rPr lang="es-ES" sz="2000" kern="100">
                          <a:effectLst/>
                          <a:latin typeface="Comic Sans MS" panose="030F0702030302020204" pitchFamily="66" charset="0"/>
                        </a:rPr>
                        <a:t>Brigadista</a:t>
                      </a:r>
                      <a:endParaRPr lang="es-CO" sz="2000" kern="100">
                        <a:effectLst/>
                        <a:latin typeface="Comic Sans MS" panose="030F0702030302020204" pitchFamily="66" charset="0"/>
                        <a:ea typeface="Times New Roman" panose="02020603050405020304" pitchFamily="18" charset="0"/>
                      </a:endParaRPr>
                    </a:p>
                  </a:txBody>
                  <a:tcPr marL="63500" marR="63500" marT="63500" marB="63500" anchor="ctr"/>
                </a:tc>
                <a:tc>
                  <a:txBody>
                    <a:bodyPr/>
                    <a:lstStyle/>
                    <a:p>
                      <a:pPr marL="77470" marR="88900" algn="ctr">
                        <a:lnSpc>
                          <a:spcPct val="115000"/>
                        </a:lnSpc>
                        <a:spcAft>
                          <a:spcPts val="0"/>
                        </a:spcAft>
                      </a:pPr>
                      <a:r>
                        <a:rPr lang="es-ES" sz="2000" kern="100" dirty="0">
                          <a:effectLst/>
                          <a:latin typeface="Comic Sans MS" panose="030F0702030302020204" pitchFamily="66" charset="0"/>
                        </a:rPr>
                        <a:t>Jorge García </a:t>
                      </a:r>
                      <a:endParaRPr lang="es-CO" sz="2000" kern="100" dirty="0">
                        <a:effectLst/>
                        <a:latin typeface="Comic Sans MS" panose="030F0702030302020204" pitchFamily="66" charset="0"/>
                        <a:ea typeface="Times New Roman" panose="02020603050405020304" pitchFamily="18" charset="0"/>
                      </a:endParaRPr>
                    </a:p>
                  </a:txBody>
                  <a:tcPr marL="63500" marR="63500" marT="63500" marB="63500" anchor="ctr"/>
                </a:tc>
                <a:extLst>
                  <a:ext uri="{0D108BD9-81ED-4DB2-BD59-A6C34878D82A}">
                    <a16:rowId xmlns:a16="http://schemas.microsoft.com/office/drawing/2014/main" val="989643914"/>
                  </a:ext>
                </a:extLst>
              </a:tr>
              <a:tr h="545162">
                <a:tc vMerge="1">
                  <a:txBody>
                    <a:bodyPr/>
                    <a:lstStyle/>
                    <a:p>
                      <a:endParaRPr lang="es-CO"/>
                    </a:p>
                  </a:txBody>
                  <a:tcPr/>
                </a:tc>
                <a:tc>
                  <a:txBody>
                    <a:bodyPr/>
                    <a:lstStyle/>
                    <a:p>
                      <a:pPr marL="93980" marR="88900" algn="ctr">
                        <a:lnSpc>
                          <a:spcPct val="115000"/>
                        </a:lnSpc>
                        <a:spcAft>
                          <a:spcPts val="0"/>
                        </a:spcAft>
                      </a:pPr>
                      <a:r>
                        <a:rPr lang="es-ES" sz="2000" kern="100">
                          <a:effectLst/>
                          <a:latin typeface="Comic Sans MS" panose="030F0702030302020204" pitchFamily="66" charset="0"/>
                        </a:rPr>
                        <a:t>Brigadista</a:t>
                      </a:r>
                      <a:endParaRPr lang="es-CO" sz="2000" kern="100">
                        <a:effectLst/>
                        <a:latin typeface="Comic Sans MS" panose="030F0702030302020204" pitchFamily="66" charset="0"/>
                        <a:ea typeface="Times New Roman" panose="02020603050405020304" pitchFamily="18" charset="0"/>
                      </a:endParaRPr>
                    </a:p>
                  </a:txBody>
                  <a:tcPr marL="63500" marR="63500" marT="63500" marB="63500" anchor="ctr"/>
                </a:tc>
                <a:tc>
                  <a:txBody>
                    <a:bodyPr/>
                    <a:lstStyle/>
                    <a:p>
                      <a:pPr marL="77470" marR="88900" algn="ctr">
                        <a:lnSpc>
                          <a:spcPct val="115000"/>
                        </a:lnSpc>
                        <a:spcAft>
                          <a:spcPts val="0"/>
                        </a:spcAft>
                      </a:pPr>
                      <a:r>
                        <a:rPr lang="es-ES" sz="2000" kern="100" dirty="0">
                          <a:effectLst/>
                          <a:latin typeface="Comic Sans MS" panose="030F0702030302020204" pitchFamily="66" charset="0"/>
                        </a:rPr>
                        <a:t>Yamile García Ramírez</a:t>
                      </a:r>
                      <a:endParaRPr lang="es-CO" sz="2000" kern="100" dirty="0">
                        <a:effectLst/>
                        <a:latin typeface="Comic Sans MS" panose="030F0702030302020204" pitchFamily="66" charset="0"/>
                        <a:ea typeface="Times New Roman" panose="02020603050405020304" pitchFamily="18" charset="0"/>
                      </a:endParaRPr>
                    </a:p>
                  </a:txBody>
                  <a:tcPr marL="63500" marR="63500" marT="63500" marB="63500" anchor="ctr"/>
                </a:tc>
                <a:extLst>
                  <a:ext uri="{0D108BD9-81ED-4DB2-BD59-A6C34878D82A}">
                    <a16:rowId xmlns:a16="http://schemas.microsoft.com/office/drawing/2014/main" val="2832259395"/>
                  </a:ext>
                </a:extLst>
              </a:tr>
              <a:tr h="710738">
                <a:tc rowSpan="3">
                  <a:txBody>
                    <a:bodyPr/>
                    <a:lstStyle/>
                    <a:p>
                      <a:pPr marL="35560" marR="88900" algn="ctr">
                        <a:lnSpc>
                          <a:spcPct val="115000"/>
                        </a:lnSpc>
                        <a:spcAft>
                          <a:spcPts val="0"/>
                        </a:spcAft>
                      </a:pPr>
                      <a:r>
                        <a:rPr lang="es-ES" sz="2000" kern="100">
                          <a:effectLst/>
                          <a:latin typeface="Comic Sans MS" panose="030F0702030302020204" pitchFamily="66" charset="0"/>
                        </a:rPr>
                        <a:t> </a:t>
                      </a:r>
                      <a:endParaRPr lang="es-CO" sz="2000" kern="100">
                        <a:effectLst/>
                        <a:latin typeface="Comic Sans MS" panose="030F0702030302020204" pitchFamily="66" charset="0"/>
                      </a:endParaRPr>
                    </a:p>
                    <a:p>
                      <a:pPr marL="35560" marR="88900" algn="ctr">
                        <a:lnSpc>
                          <a:spcPct val="115000"/>
                        </a:lnSpc>
                        <a:spcAft>
                          <a:spcPts val="0"/>
                        </a:spcAft>
                      </a:pPr>
                      <a:r>
                        <a:rPr lang="es-ES" sz="2000" kern="100">
                          <a:effectLst/>
                          <a:latin typeface="Comic Sans MS" panose="030F0702030302020204" pitchFamily="66" charset="0"/>
                        </a:rPr>
                        <a:t> </a:t>
                      </a:r>
                      <a:endParaRPr lang="es-CO" sz="2000" kern="100">
                        <a:effectLst/>
                        <a:latin typeface="Comic Sans MS" panose="030F0702030302020204" pitchFamily="66" charset="0"/>
                      </a:endParaRPr>
                    </a:p>
                    <a:p>
                      <a:pPr marL="35560" marR="88900" algn="ctr">
                        <a:lnSpc>
                          <a:spcPct val="115000"/>
                        </a:lnSpc>
                        <a:spcAft>
                          <a:spcPts val="0"/>
                        </a:spcAft>
                      </a:pPr>
                      <a:r>
                        <a:rPr lang="es-ES" sz="2000" kern="100">
                          <a:effectLst/>
                          <a:latin typeface="Comic Sans MS" panose="030F0702030302020204" pitchFamily="66" charset="0"/>
                        </a:rPr>
                        <a:t>Brigada de Primeros Auxilios.</a:t>
                      </a:r>
                      <a:endParaRPr lang="es-CO" sz="2000" kern="100">
                        <a:effectLst/>
                        <a:latin typeface="Comic Sans MS" panose="030F0702030302020204" pitchFamily="66" charset="0"/>
                        <a:ea typeface="Times New Roman" panose="02020603050405020304" pitchFamily="18" charset="0"/>
                      </a:endParaRPr>
                    </a:p>
                  </a:txBody>
                  <a:tcPr marL="63500" marR="63500" marT="63500" marB="63500" anchor="ctr"/>
                </a:tc>
                <a:tc>
                  <a:txBody>
                    <a:bodyPr/>
                    <a:lstStyle/>
                    <a:p>
                      <a:pPr marL="93980" marR="88900" algn="ctr">
                        <a:lnSpc>
                          <a:spcPct val="115000"/>
                        </a:lnSpc>
                        <a:spcAft>
                          <a:spcPts val="0"/>
                        </a:spcAft>
                      </a:pPr>
                      <a:r>
                        <a:rPr lang="es-ES" sz="2000" kern="100">
                          <a:effectLst/>
                          <a:latin typeface="Comic Sans MS" panose="030F0702030302020204" pitchFamily="66" charset="0"/>
                        </a:rPr>
                        <a:t>Jefe de Brigada</a:t>
                      </a:r>
                      <a:endParaRPr lang="es-CO" sz="2000" kern="100">
                        <a:effectLst/>
                        <a:latin typeface="Comic Sans MS" panose="030F0702030302020204" pitchFamily="66" charset="0"/>
                        <a:ea typeface="Times New Roman" panose="02020603050405020304" pitchFamily="18" charset="0"/>
                      </a:endParaRPr>
                    </a:p>
                  </a:txBody>
                  <a:tcPr marL="63500" marR="63500" marT="63500" marB="63500" anchor="ctr"/>
                </a:tc>
                <a:tc>
                  <a:txBody>
                    <a:bodyPr/>
                    <a:lstStyle/>
                    <a:p>
                      <a:pPr marL="77470" marR="88900" algn="ctr">
                        <a:lnSpc>
                          <a:spcPct val="115000"/>
                        </a:lnSpc>
                        <a:spcAft>
                          <a:spcPts val="0"/>
                        </a:spcAft>
                      </a:pPr>
                      <a:r>
                        <a:rPr lang="es-ES" sz="2000" kern="100" dirty="0">
                          <a:effectLst/>
                          <a:latin typeface="Comic Sans MS" panose="030F0702030302020204" pitchFamily="66" charset="0"/>
                        </a:rPr>
                        <a:t>Liliana Patricia Pérez</a:t>
                      </a:r>
                      <a:endParaRPr lang="es-CO" sz="2000" kern="100" dirty="0">
                        <a:effectLst/>
                        <a:latin typeface="Comic Sans MS" panose="030F0702030302020204" pitchFamily="66" charset="0"/>
                        <a:ea typeface="Times New Roman" panose="02020603050405020304" pitchFamily="18" charset="0"/>
                      </a:endParaRPr>
                    </a:p>
                  </a:txBody>
                  <a:tcPr marL="63500" marR="63500" marT="63500" marB="63500" anchor="ctr"/>
                </a:tc>
                <a:extLst>
                  <a:ext uri="{0D108BD9-81ED-4DB2-BD59-A6C34878D82A}">
                    <a16:rowId xmlns:a16="http://schemas.microsoft.com/office/drawing/2014/main" val="1351733689"/>
                  </a:ext>
                </a:extLst>
              </a:tr>
              <a:tr h="671316">
                <a:tc vMerge="1">
                  <a:txBody>
                    <a:bodyPr/>
                    <a:lstStyle/>
                    <a:p>
                      <a:endParaRPr lang="es-CO"/>
                    </a:p>
                  </a:txBody>
                  <a:tcPr/>
                </a:tc>
                <a:tc>
                  <a:txBody>
                    <a:bodyPr/>
                    <a:lstStyle/>
                    <a:p>
                      <a:pPr marL="93980" marR="88900" algn="ctr">
                        <a:lnSpc>
                          <a:spcPct val="115000"/>
                        </a:lnSpc>
                        <a:spcAft>
                          <a:spcPts val="0"/>
                        </a:spcAft>
                      </a:pPr>
                      <a:r>
                        <a:rPr lang="es-ES" sz="2000" kern="100">
                          <a:effectLst/>
                          <a:latin typeface="Comic Sans MS" panose="030F0702030302020204" pitchFamily="66" charset="0"/>
                        </a:rPr>
                        <a:t>Brigadista</a:t>
                      </a:r>
                      <a:endParaRPr lang="es-CO" sz="2000" kern="100">
                        <a:effectLst/>
                        <a:latin typeface="Comic Sans MS" panose="030F0702030302020204" pitchFamily="66" charset="0"/>
                        <a:ea typeface="Times New Roman" panose="02020603050405020304" pitchFamily="18" charset="0"/>
                      </a:endParaRPr>
                    </a:p>
                  </a:txBody>
                  <a:tcPr marL="63500" marR="63500" marT="63500" marB="63500" anchor="ctr"/>
                </a:tc>
                <a:tc>
                  <a:txBody>
                    <a:bodyPr/>
                    <a:lstStyle/>
                    <a:p>
                      <a:pPr marL="77470" marR="88900" algn="ctr">
                        <a:lnSpc>
                          <a:spcPct val="115000"/>
                        </a:lnSpc>
                        <a:spcAft>
                          <a:spcPts val="0"/>
                        </a:spcAft>
                      </a:pPr>
                      <a:r>
                        <a:rPr lang="es-ES" sz="2000" kern="100" dirty="0">
                          <a:effectLst/>
                          <a:latin typeface="Comic Sans MS" panose="030F0702030302020204" pitchFamily="66" charset="0"/>
                        </a:rPr>
                        <a:t>Edelmira Rojas García</a:t>
                      </a:r>
                      <a:endParaRPr lang="es-CO" sz="2000" kern="100" dirty="0">
                        <a:effectLst/>
                        <a:latin typeface="Comic Sans MS" panose="030F0702030302020204" pitchFamily="66" charset="0"/>
                        <a:ea typeface="Times New Roman" panose="02020603050405020304" pitchFamily="18" charset="0"/>
                      </a:endParaRPr>
                    </a:p>
                  </a:txBody>
                  <a:tcPr marL="63500" marR="63500" marT="63500" marB="63500" anchor="ctr"/>
                </a:tc>
                <a:extLst>
                  <a:ext uri="{0D108BD9-81ED-4DB2-BD59-A6C34878D82A}">
                    <a16:rowId xmlns:a16="http://schemas.microsoft.com/office/drawing/2014/main" val="723079238"/>
                  </a:ext>
                </a:extLst>
              </a:tr>
              <a:tr h="827318">
                <a:tc vMerge="1">
                  <a:txBody>
                    <a:bodyPr/>
                    <a:lstStyle/>
                    <a:p>
                      <a:endParaRPr lang="es-CO"/>
                    </a:p>
                  </a:txBody>
                  <a:tcPr/>
                </a:tc>
                <a:tc>
                  <a:txBody>
                    <a:bodyPr/>
                    <a:lstStyle/>
                    <a:p>
                      <a:pPr marL="93980" marR="88900" algn="ctr">
                        <a:lnSpc>
                          <a:spcPct val="115000"/>
                        </a:lnSpc>
                        <a:spcAft>
                          <a:spcPts val="0"/>
                        </a:spcAft>
                      </a:pPr>
                      <a:r>
                        <a:rPr lang="es-ES" sz="2000" kern="100">
                          <a:effectLst/>
                          <a:latin typeface="Comic Sans MS" panose="030F0702030302020204" pitchFamily="66" charset="0"/>
                        </a:rPr>
                        <a:t>Brigadista</a:t>
                      </a:r>
                      <a:endParaRPr lang="es-CO" sz="2000" kern="100">
                        <a:effectLst/>
                        <a:latin typeface="Comic Sans MS" panose="030F0702030302020204" pitchFamily="66" charset="0"/>
                        <a:ea typeface="Times New Roman" panose="02020603050405020304" pitchFamily="18" charset="0"/>
                      </a:endParaRPr>
                    </a:p>
                  </a:txBody>
                  <a:tcPr marL="63500" marR="63500" marT="63500" marB="63500" anchor="ctr"/>
                </a:tc>
                <a:tc>
                  <a:txBody>
                    <a:bodyPr/>
                    <a:lstStyle/>
                    <a:p>
                      <a:pPr marL="77470" marR="88900" algn="ctr">
                        <a:lnSpc>
                          <a:spcPct val="115000"/>
                        </a:lnSpc>
                        <a:spcAft>
                          <a:spcPts val="0"/>
                        </a:spcAft>
                      </a:pPr>
                      <a:r>
                        <a:rPr lang="es-ES" sz="2000" kern="100" dirty="0">
                          <a:effectLst/>
                          <a:latin typeface="Comic Sans MS" panose="030F0702030302020204" pitchFamily="66" charset="0"/>
                        </a:rPr>
                        <a:t>Ssacha Katherine Rojas Riveros</a:t>
                      </a:r>
                      <a:endParaRPr lang="es-CO" sz="2000" kern="100" dirty="0">
                        <a:effectLst/>
                        <a:latin typeface="Comic Sans MS" panose="030F0702030302020204" pitchFamily="66" charset="0"/>
                        <a:ea typeface="Times New Roman" panose="02020603050405020304" pitchFamily="18" charset="0"/>
                      </a:endParaRPr>
                    </a:p>
                  </a:txBody>
                  <a:tcPr marL="63500" marR="63500" marT="63500" marB="63500" anchor="ctr"/>
                </a:tc>
                <a:extLst>
                  <a:ext uri="{0D108BD9-81ED-4DB2-BD59-A6C34878D82A}">
                    <a16:rowId xmlns:a16="http://schemas.microsoft.com/office/drawing/2014/main" val="2854198211"/>
                  </a:ext>
                </a:extLst>
              </a:tr>
              <a:tr h="545162">
                <a:tc rowSpan="4">
                  <a:txBody>
                    <a:bodyPr/>
                    <a:lstStyle/>
                    <a:p>
                      <a:pPr marL="35560" marR="88900" algn="ctr">
                        <a:lnSpc>
                          <a:spcPct val="115000"/>
                        </a:lnSpc>
                        <a:spcAft>
                          <a:spcPts val="0"/>
                        </a:spcAft>
                      </a:pPr>
                      <a:r>
                        <a:rPr lang="es-ES" sz="2000" kern="100">
                          <a:effectLst/>
                          <a:latin typeface="Comic Sans MS" panose="030F0702030302020204" pitchFamily="66" charset="0"/>
                        </a:rPr>
                        <a:t> </a:t>
                      </a:r>
                      <a:endParaRPr lang="es-CO" sz="2000" kern="100">
                        <a:effectLst/>
                        <a:latin typeface="Comic Sans MS" panose="030F0702030302020204" pitchFamily="66" charset="0"/>
                      </a:endParaRPr>
                    </a:p>
                    <a:p>
                      <a:pPr marL="35560" marR="88900" algn="ctr">
                        <a:lnSpc>
                          <a:spcPct val="115000"/>
                        </a:lnSpc>
                        <a:spcBef>
                          <a:spcPts val="160"/>
                        </a:spcBef>
                        <a:spcAft>
                          <a:spcPts val="0"/>
                        </a:spcAft>
                      </a:pPr>
                      <a:r>
                        <a:rPr lang="es-ES" sz="2000" kern="100">
                          <a:effectLst/>
                          <a:latin typeface="Comic Sans MS" panose="030F0702030302020204" pitchFamily="66" charset="0"/>
                        </a:rPr>
                        <a:t>Brigada de Prevención y Combate de Fuego</a:t>
                      </a:r>
                      <a:endParaRPr lang="es-CO" sz="2000" kern="100">
                        <a:effectLst/>
                        <a:latin typeface="Comic Sans MS" panose="030F0702030302020204" pitchFamily="66" charset="0"/>
                        <a:ea typeface="Times New Roman" panose="02020603050405020304" pitchFamily="18" charset="0"/>
                      </a:endParaRPr>
                    </a:p>
                  </a:txBody>
                  <a:tcPr marL="63500" marR="63500" marT="63500" marB="63500" anchor="ctr"/>
                </a:tc>
                <a:tc>
                  <a:txBody>
                    <a:bodyPr/>
                    <a:lstStyle/>
                    <a:p>
                      <a:pPr marL="93980" marR="88900" algn="ctr">
                        <a:lnSpc>
                          <a:spcPct val="115000"/>
                        </a:lnSpc>
                        <a:spcAft>
                          <a:spcPts val="0"/>
                        </a:spcAft>
                      </a:pPr>
                      <a:r>
                        <a:rPr lang="es-ES" sz="2000" kern="100">
                          <a:effectLst/>
                          <a:latin typeface="Comic Sans MS" panose="030F0702030302020204" pitchFamily="66" charset="0"/>
                        </a:rPr>
                        <a:t>Jefe de Brigada</a:t>
                      </a:r>
                      <a:endParaRPr lang="es-CO" sz="2000" kern="100">
                        <a:effectLst/>
                        <a:latin typeface="Comic Sans MS" panose="030F0702030302020204" pitchFamily="66" charset="0"/>
                        <a:ea typeface="Times New Roman" panose="02020603050405020304" pitchFamily="18" charset="0"/>
                      </a:endParaRPr>
                    </a:p>
                  </a:txBody>
                  <a:tcPr marL="63500" marR="63500" marT="63500" marB="63500" anchor="ctr"/>
                </a:tc>
                <a:tc>
                  <a:txBody>
                    <a:bodyPr/>
                    <a:lstStyle/>
                    <a:p>
                      <a:pPr marL="77470" marR="88900" algn="ctr">
                        <a:lnSpc>
                          <a:spcPct val="115000"/>
                        </a:lnSpc>
                        <a:spcAft>
                          <a:spcPts val="0"/>
                        </a:spcAft>
                      </a:pPr>
                      <a:r>
                        <a:rPr lang="es-ES" sz="2000" kern="100" dirty="0">
                          <a:effectLst/>
                          <a:latin typeface="Comic Sans MS" panose="030F0702030302020204" pitchFamily="66" charset="0"/>
                        </a:rPr>
                        <a:t>Rosmaire Barrios</a:t>
                      </a:r>
                      <a:endParaRPr lang="es-CO" sz="2000" kern="100" dirty="0">
                        <a:effectLst/>
                        <a:latin typeface="Comic Sans MS" panose="030F0702030302020204" pitchFamily="66" charset="0"/>
                        <a:ea typeface="Times New Roman" panose="02020603050405020304" pitchFamily="18" charset="0"/>
                      </a:endParaRPr>
                    </a:p>
                  </a:txBody>
                  <a:tcPr marL="63500" marR="63500" marT="63500" marB="63500" anchor="ctr"/>
                </a:tc>
                <a:extLst>
                  <a:ext uri="{0D108BD9-81ED-4DB2-BD59-A6C34878D82A}">
                    <a16:rowId xmlns:a16="http://schemas.microsoft.com/office/drawing/2014/main" val="1419658710"/>
                  </a:ext>
                </a:extLst>
              </a:tr>
              <a:tr h="516440">
                <a:tc vMerge="1">
                  <a:txBody>
                    <a:bodyPr/>
                    <a:lstStyle/>
                    <a:p>
                      <a:endParaRPr lang="es-CO"/>
                    </a:p>
                  </a:txBody>
                  <a:tcPr/>
                </a:tc>
                <a:tc>
                  <a:txBody>
                    <a:bodyPr/>
                    <a:lstStyle/>
                    <a:p>
                      <a:pPr marL="93980" marR="88900" algn="ctr">
                        <a:lnSpc>
                          <a:spcPct val="115000"/>
                        </a:lnSpc>
                        <a:spcAft>
                          <a:spcPts val="0"/>
                        </a:spcAft>
                      </a:pPr>
                      <a:r>
                        <a:rPr lang="es-ES" sz="2000" kern="100">
                          <a:effectLst/>
                          <a:latin typeface="Comic Sans MS" panose="030F0702030302020204" pitchFamily="66" charset="0"/>
                        </a:rPr>
                        <a:t>Brigadista</a:t>
                      </a:r>
                      <a:endParaRPr lang="es-CO" sz="2000" kern="100">
                        <a:effectLst/>
                        <a:latin typeface="Comic Sans MS" panose="030F0702030302020204" pitchFamily="66" charset="0"/>
                        <a:ea typeface="Times New Roman" panose="02020603050405020304" pitchFamily="18" charset="0"/>
                      </a:endParaRPr>
                    </a:p>
                  </a:txBody>
                  <a:tcPr marL="63500" marR="63500" marT="63500" marB="63500" anchor="ctr"/>
                </a:tc>
                <a:tc>
                  <a:txBody>
                    <a:bodyPr/>
                    <a:lstStyle/>
                    <a:p>
                      <a:pPr marL="40640" marR="88900" algn="ctr">
                        <a:lnSpc>
                          <a:spcPct val="115000"/>
                        </a:lnSpc>
                        <a:spcAft>
                          <a:spcPts val="0"/>
                        </a:spcAft>
                      </a:pPr>
                      <a:r>
                        <a:rPr lang="es-ES" sz="2000" kern="100" dirty="0">
                          <a:effectLst/>
                          <a:latin typeface="Comic Sans MS" panose="030F0702030302020204" pitchFamily="66" charset="0"/>
                        </a:rPr>
                        <a:t>Ana Silvia Gómez</a:t>
                      </a:r>
                      <a:endParaRPr lang="es-CO" sz="2000" kern="100" dirty="0">
                        <a:effectLst/>
                        <a:latin typeface="Comic Sans MS" panose="030F0702030302020204" pitchFamily="66" charset="0"/>
                        <a:ea typeface="Times New Roman" panose="02020603050405020304" pitchFamily="18" charset="0"/>
                      </a:endParaRPr>
                    </a:p>
                  </a:txBody>
                  <a:tcPr marL="63500" marR="63500" marT="63500" marB="63500" anchor="ctr"/>
                </a:tc>
                <a:extLst>
                  <a:ext uri="{0D108BD9-81ED-4DB2-BD59-A6C34878D82A}">
                    <a16:rowId xmlns:a16="http://schemas.microsoft.com/office/drawing/2014/main" val="3784067087"/>
                  </a:ext>
                </a:extLst>
              </a:tr>
              <a:tr h="516440">
                <a:tc vMerge="1">
                  <a:txBody>
                    <a:bodyPr/>
                    <a:lstStyle/>
                    <a:p>
                      <a:endParaRPr lang="es-CO"/>
                    </a:p>
                  </a:txBody>
                  <a:tcPr/>
                </a:tc>
                <a:tc>
                  <a:txBody>
                    <a:bodyPr/>
                    <a:lstStyle/>
                    <a:p>
                      <a:pPr marL="93980" marR="88900" algn="ctr">
                        <a:lnSpc>
                          <a:spcPct val="115000"/>
                        </a:lnSpc>
                        <a:spcAft>
                          <a:spcPts val="0"/>
                        </a:spcAft>
                      </a:pPr>
                      <a:r>
                        <a:rPr lang="es-ES" sz="2000" kern="100">
                          <a:effectLst/>
                          <a:latin typeface="Comic Sans MS" panose="030F0702030302020204" pitchFamily="66" charset="0"/>
                        </a:rPr>
                        <a:t>Brigadista</a:t>
                      </a:r>
                      <a:endParaRPr lang="es-CO" sz="2000" kern="100">
                        <a:effectLst/>
                        <a:latin typeface="Comic Sans MS" panose="030F0702030302020204" pitchFamily="66" charset="0"/>
                        <a:ea typeface="Times New Roman" panose="02020603050405020304" pitchFamily="18" charset="0"/>
                      </a:endParaRPr>
                    </a:p>
                  </a:txBody>
                  <a:tcPr marL="63500" marR="63500" marT="63500" marB="63500" anchor="ctr"/>
                </a:tc>
                <a:tc>
                  <a:txBody>
                    <a:bodyPr/>
                    <a:lstStyle/>
                    <a:p>
                      <a:pPr marL="40640" marR="88900" algn="ctr">
                        <a:lnSpc>
                          <a:spcPct val="115000"/>
                        </a:lnSpc>
                        <a:spcAft>
                          <a:spcPts val="0"/>
                        </a:spcAft>
                      </a:pPr>
                      <a:r>
                        <a:rPr lang="es-ES" sz="2000" kern="100" dirty="0">
                          <a:effectLst/>
                          <a:latin typeface="Comic Sans MS" panose="030F0702030302020204" pitchFamily="66" charset="0"/>
                        </a:rPr>
                        <a:t>Luz Marina Turriago Gómez</a:t>
                      </a:r>
                      <a:endParaRPr lang="es-CO" sz="2000" kern="100" dirty="0">
                        <a:effectLst/>
                        <a:latin typeface="Comic Sans MS" panose="030F0702030302020204" pitchFamily="66" charset="0"/>
                        <a:ea typeface="Times New Roman" panose="02020603050405020304" pitchFamily="18" charset="0"/>
                      </a:endParaRPr>
                    </a:p>
                  </a:txBody>
                  <a:tcPr marL="63500" marR="63500" marT="63500" marB="63500" anchor="ctr"/>
                </a:tc>
                <a:extLst>
                  <a:ext uri="{0D108BD9-81ED-4DB2-BD59-A6C34878D82A}">
                    <a16:rowId xmlns:a16="http://schemas.microsoft.com/office/drawing/2014/main" val="164128048"/>
                  </a:ext>
                </a:extLst>
              </a:tr>
              <a:tr h="827318">
                <a:tc vMerge="1">
                  <a:txBody>
                    <a:bodyPr/>
                    <a:lstStyle/>
                    <a:p>
                      <a:endParaRPr lang="es-CO"/>
                    </a:p>
                  </a:txBody>
                  <a:tcPr/>
                </a:tc>
                <a:tc>
                  <a:txBody>
                    <a:bodyPr/>
                    <a:lstStyle/>
                    <a:p>
                      <a:pPr marL="93980" marR="88900" algn="ctr">
                        <a:lnSpc>
                          <a:spcPct val="115000"/>
                        </a:lnSpc>
                        <a:spcAft>
                          <a:spcPts val="0"/>
                        </a:spcAft>
                      </a:pPr>
                      <a:r>
                        <a:rPr lang="es-ES" sz="2000" kern="100">
                          <a:effectLst/>
                          <a:latin typeface="Comic Sans MS" panose="030F0702030302020204" pitchFamily="66" charset="0"/>
                        </a:rPr>
                        <a:t>Brigadista</a:t>
                      </a:r>
                      <a:endParaRPr lang="es-CO" sz="2000" kern="100">
                        <a:effectLst/>
                        <a:latin typeface="Comic Sans MS" panose="030F0702030302020204" pitchFamily="66" charset="0"/>
                        <a:ea typeface="Times New Roman" panose="02020603050405020304" pitchFamily="18" charset="0"/>
                      </a:endParaRPr>
                    </a:p>
                  </a:txBody>
                  <a:tcPr marL="63500" marR="63500" marT="63500" marB="63500" anchor="ctr"/>
                </a:tc>
                <a:tc>
                  <a:txBody>
                    <a:bodyPr/>
                    <a:lstStyle/>
                    <a:p>
                      <a:pPr marL="40640" marR="88900" algn="ctr">
                        <a:lnSpc>
                          <a:spcPct val="115000"/>
                        </a:lnSpc>
                        <a:spcAft>
                          <a:spcPts val="0"/>
                        </a:spcAft>
                      </a:pPr>
                      <a:r>
                        <a:rPr lang="es-ES" sz="2000" kern="100" dirty="0">
                          <a:effectLst/>
                          <a:latin typeface="Comic Sans MS" panose="030F0702030302020204" pitchFamily="66" charset="0"/>
                        </a:rPr>
                        <a:t>Brenda Melissa Garzón Hernández</a:t>
                      </a:r>
                      <a:endParaRPr lang="es-CO" sz="2000" kern="100" dirty="0">
                        <a:effectLst/>
                        <a:latin typeface="Comic Sans MS" panose="030F0702030302020204" pitchFamily="66" charset="0"/>
                        <a:ea typeface="Times New Roman" panose="02020603050405020304" pitchFamily="18" charset="0"/>
                      </a:endParaRPr>
                    </a:p>
                  </a:txBody>
                  <a:tcPr marL="63500" marR="63500" marT="63500" marB="63500" anchor="ctr"/>
                </a:tc>
                <a:extLst>
                  <a:ext uri="{0D108BD9-81ED-4DB2-BD59-A6C34878D82A}">
                    <a16:rowId xmlns:a16="http://schemas.microsoft.com/office/drawing/2014/main" val="1730679388"/>
                  </a:ext>
                </a:extLst>
              </a:tr>
            </a:tbl>
          </a:graphicData>
        </a:graphic>
      </p:graphicFrame>
      <p:sp>
        <p:nvSpPr>
          <p:cNvPr id="4" name="CuadroTexto 3">
            <a:extLst>
              <a:ext uri="{FF2B5EF4-FFF2-40B4-BE49-F238E27FC236}">
                <a16:creationId xmlns:a16="http://schemas.microsoft.com/office/drawing/2014/main" id="{EC1BF381-CD04-7C52-1103-775C3C131E1C}"/>
              </a:ext>
            </a:extLst>
          </p:cNvPr>
          <p:cNvSpPr txBox="1"/>
          <p:nvPr/>
        </p:nvSpPr>
        <p:spPr>
          <a:xfrm>
            <a:off x="4572000" y="647700"/>
            <a:ext cx="9144000" cy="1200329"/>
          </a:xfrm>
          <a:prstGeom prst="rect">
            <a:avLst/>
          </a:prstGeom>
          <a:noFill/>
        </p:spPr>
        <p:txBody>
          <a:bodyPr wrap="square">
            <a:spAutoFit/>
          </a:bodyPr>
          <a:lstStyle/>
          <a:p>
            <a:pPr algn="ctr"/>
            <a:r>
              <a:rPr lang="es-CO" sz="3600" b="1" dirty="0">
                <a:solidFill>
                  <a:schemeClr val="tx2"/>
                </a:solidFill>
                <a:effectLst>
                  <a:outerShdw blurRad="38100" dist="38100" dir="2700000" algn="tl">
                    <a:srgbClr val="000000">
                      <a:alpha val="43137"/>
                    </a:srgbClr>
                  </a:outerShdw>
                </a:effectLst>
                <a:latin typeface="Comic Sans MS" panose="030F0702030302020204" pitchFamily="66" charset="0"/>
              </a:rPr>
              <a:t>BRIGADISTAS CLINICA EMPERATRIZ </a:t>
            </a:r>
          </a:p>
          <a:p>
            <a:pPr algn="ctr"/>
            <a:r>
              <a:rPr lang="es-CO" sz="3600" b="1" dirty="0">
                <a:solidFill>
                  <a:schemeClr val="tx2"/>
                </a:solidFill>
                <a:effectLst>
                  <a:outerShdw blurRad="38100" dist="38100" dir="2700000" algn="tl">
                    <a:srgbClr val="000000">
                      <a:alpha val="43137"/>
                    </a:srgbClr>
                  </a:outerShdw>
                </a:effectLst>
                <a:latin typeface="Comic Sans MS" panose="030F0702030302020204" pitchFamily="66" charset="0"/>
              </a:rPr>
              <a:t>SEDE GRAMA</a:t>
            </a:r>
          </a:p>
        </p:txBody>
      </p:sp>
    </p:spTree>
    <p:extLst>
      <p:ext uri="{BB962C8B-B14F-4D97-AF65-F5344CB8AC3E}">
        <p14:creationId xmlns:p14="http://schemas.microsoft.com/office/powerpoint/2010/main" val="1544771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3FF2F90-894F-8168-E601-CA2EE142F897}"/>
              </a:ext>
            </a:extLst>
          </p:cNvPr>
          <p:cNvSpPr/>
          <p:nvPr/>
        </p:nvSpPr>
        <p:spPr>
          <a:xfrm>
            <a:off x="1447800" y="594852"/>
            <a:ext cx="14859000" cy="3139321"/>
          </a:xfrm>
          <a:prstGeom prst="rect">
            <a:avLst/>
          </a:prstGeom>
          <a:noFill/>
        </p:spPr>
        <p:txBody>
          <a:bodyPr wrap="square" lIns="91440" tIns="45720" rIns="91440" bIns="45720">
            <a:spAutoFit/>
          </a:bodyPr>
          <a:lstStyle/>
          <a:p>
            <a:pPr algn="ctr"/>
            <a:r>
              <a:rPr lang="es-ES" sz="6600" b="1" dirty="0">
                <a:ln w="22225">
                  <a:solidFill>
                    <a:sysClr val="windowText" lastClr="000000"/>
                  </a:solidFill>
                  <a:prstDash val="solid"/>
                </a:ln>
                <a:solidFill>
                  <a:schemeClr val="tx2"/>
                </a:solidFill>
                <a:latin typeface="Comic Sans MS" panose="030F0702030302020204" pitchFamily="66" charset="0"/>
              </a:rPr>
              <a:t>FACTORES DE RIESGO QUE SE </a:t>
            </a:r>
          </a:p>
          <a:p>
            <a:pPr algn="ctr"/>
            <a:r>
              <a:rPr lang="es-ES" sz="6600" b="1" dirty="0">
                <a:ln w="22225">
                  <a:solidFill>
                    <a:sysClr val="windowText" lastClr="000000"/>
                  </a:solidFill>
                  <a:prstDash val="solid"/>
                </a:ln>
                <a:solidFill>
                  <a:schemeClr val="tx2"/>
                </a:solidFill>
                <a:latin typeface="Comic Sans MS" panose="030F0702030302020204" pitchFamily="66" charset="0"/>
              </a:rPr>
              <a:t>PUEDEN PRESENTAR </a:t>
            </a:r>
          </a:p>
          <a:p>
            <a:pPr algn="ctr"/>
            <a:r>
              <a:rPr lang="es-ES" sz="6600" b="1" dirty="0">
                <a:ln w="22225">
                  <a:solidFill>
                    <a:sysClr val="windowText" lastClr="000000"/>
                  </a:solidFill>
                  <a:prstDash val="solid"/>
                </a:ln>
                <a:solidFill>
                  <a:schemeClr val="tx2"/>
                </a:solidFill>
                <a:latin typeface="Comic Sans MS" panose="030F0702030302020204" pitchFamily="66" charset="0"/>
              </a:rPr>
              <a:t>Y SUS RESPECTIVOS CONTROLES</a:t>
            </a:r>
          </a:p>
        </p:txBody>
      </p:sp>
      <p:pic>
        <p:nvPicPr>
          <p:cNvPr id="3" name="Imagen 2">
            <a:extLst>
              <a:ext uri="{FF2B5EF4-FFF2-40B4-BE49-F238E27FC236}">
                <a16:creationId xmlns:a16="http://schemas.microsoft.com/office/drawing/2014/main" id="{8E5AA975-07D7-2370-60F4-DBA5DCB75982}"/>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5181600" y="3828808"/>
            <a:ext cx="7924800" cy="5943600"/>
          </a:xfrm>
          <a:prstGeom prst="rect">
            <a:avLst/>
          </a:prstGeom>
        </p:spPr>
      </p:pic>
    </p:spTree>
    <p:extLst>
      <p:ext uri="{BB962C8B-B14F-4D97-AF65-F5344CB8AC3E}">
        <p14:creationId xmlns:p14="http://schemas.microsoft.com/office/powerpoint/2010/main" val="17582376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7E7C9381-2EB3-EAD6-8169-2091999C01A4}"/>
              </a:ext>
            </a:extLst>
          </p:cNvPr>
          <p:cNvGraphicFramePr>
            <a:graphicFrameLocks noGrp="1"/>
          </p:cNvGraphicFramePr>
          <p:nvPr>
            <p:extLst>
              <p:ext uri="{D42A27DB-BD31-4B8C-83A1-F6EECF244321}">
                <p14:modId xmlns:p14="http://schemas.microsoft.com/office/powerpoint/2010/main" val="3526169294"/>
              </p:ext>
            </p:extLst>
          </p:nvPr>
        </p:nvGraphicFramePr>
        <p:xfrm>
          <a:off x="609600" y="151434"/>
          <a:ext cx="16806594" cy="9984132"/>
        </p:xfrm>
        <a:graphic>
          <a:graphicData uri="http://schemas.openxmlformats.org/drawingml/2006/table">
            <a:tbl>
              <a:tblPr>
                <a:tableStyleId>{3C2FFA5D-87B4-456A-9821-1D502468CF0F}</a:tableStyleId>
              </a:tblPr>
              <a:tblGrid>
                <a:gridCol w="2286001">
                  <a:extLst>
                    <a:ext uri="{9D8B030D-6E8A-4147-A177-3AD203B41FA5}">
                      <a16:colId xmlns:a16="http://schemas.microsoft.com/office/drawing/2014/main" val="3346242183"/>
                    </a:ext>
                  </a:extLst>
                </a:gridCol>
                <a:gridCol w="5257800">
                  <a:extLst>
                    <a:ext uri="{9D8B030D-6E8A-4147-A177-3AD203B41FA5}">
                      <a16:colId xmlns:a16="http://schemas.microsoft.com/office/drawing/2014/main" val="3339464234"/>
                    </a:ext>
                  </a:extLst>
                </a:gridCol>
                <a:gridCol w="9262793">
                  <a:extLst>
                    <a:ext uri="{9D8B030D-6E8A-4147-A177-3AD203B41FA5}">
                      <a16:colId xmlns:a16="http://schemas.microsoft.com/office/drawing/2014/main" val="1931755575"/>
                    </a:ext>
                  </a:extLst>
                </a:gridCol>
              </a:tblGrid>
              <a:tr h="270666">
                <a:tc>
                  <a:txBody>
                    <a:bodyPr/>
                    <a:lstStyle/>
                    <a:p>
                      <a:pPr algn="ctr"/>
                      <a:r>
                        <a:rPr lang="es-CO" sz="2400" b="1" dirty="0">
                          <a:effectLst>
                            <a:outerShdw blurRad="38100" dist="38100" dir="2700000" algn="tl">
                              <a:srgbClr val="000000">
                                <a:alpha val="43137"/>
                              </a:srgbClr>
                            </a:outerShdw>
                          </a:effectLst>
                          <a:latin typeface="Comic Sans MS" panose="030F0702030302020204" pitchFamily="66" charset="0"/>
                        </a:rPr>
                        <a:t>FACTOR DE RIESGO</a:t>
                      </a:r>
                      <a:endParaRPr lang="es-CO" sz="2400" dirty="0">
                        <a:effectLst>
                          <a:outerShdw blurRad="38100" dist="38100" dir="2700000" algn="tl">
                            <a:srgbClr val="000000">
                              <a:alpha val="43137"/>
                            </a:srgbClr>
                          </a:outerShdw>
                        </a:effectLst>
                        <a:latin typeface="Comic Sans MS" panose="030F0702030302020204" pitchFamily="66" charset="0"/>
                      </a:endParaRPr>
                    </a:p>
                  </a:txBody>
                  <a:tcPr marL="22974" marR="22974" marT="11487" marB="11487" anchor="ctr"/>
                </a:tc>
                <a:tc>
                  <a:txBody>
                    <a:bodyPr/>
                    <a:lstStyle/>
                    <a:p>
                      <a:pPr algn="ctr"/>
                      <a:r>
                        <a:rPr lang="es-CO" sz="2400" b="1" dirty="0">
                          <a:effectLst>
                            <a:outerShdw blurRad="38100" dist="38100" dir="2700000" algn="tl">
                              <a:srgbClr val="000000">
                                <a:alpha val="43137"/>
                              </a:srgbClr>
                            </a:outerShdw>
                          </a:effectLst>
                          <a:latin typeface="Comic Sans MS" panose="030F0702030302020204" pitchFamily="66" charset="0"/>
                        </a:rPr>
                        <a:t>PELIGRO</a:t>
                      </a:r>
                      <a:endParaRPr lang="es-CO" sz="2400" dirty="0">
                        <a:effectLst>
                          <a:outerShdw blurRad="38100" dist="38100" dir="2700000" algn="tl">
                            <a:srgbClr val="000000">
                              <a:alpha val="43137"/>
                            </a:srgbClr>
                          </a:outerShdw>
                        </a:effectLst>
                        <a:latin typeface="Comic Sans MS" panose="030F0702030302020204" pitchFamily="66" charset="0"/>
                      </a:endParaRPr>
                    </a:p>
                  </a:txBody>
                  <a:tcPr marL="22974" marR="22974" marT="11487" marB="11487" anchor="ctr"/>
                </a:tc>
                <a:tc>
                  <a:txBody>
                    <a:bodyPr/>
                    <a:lstStyle/>
                    <a:p>
                      <a:pPr algn="ctr"/>
                      <a:r>
                        <a:rPr lang="es-CO" sz="2400" b="1" dirty="0">
                          <a:effectLst>
                            <a:outerShdw blurRad="38100" dist="38100" dir="2700000" algn="tl">
                              <a:srgbClr val="000000">
                                <a:alpha val="43137"/>
                              </a:srgbClr>
                            </a:outerShdw>
                          </a:effectLst>
                          <a:latin typeface="Comic Sans MS" panose="030F0702030302020204" pitchFamily="66" charset="0"/>
                        </a:rPr>
                        <a:t>CONTROLES IMPLEMENTADOS</a:t>
                      </a:r>
                      <a:endParaRPr lang="es-CO" sz="2400" dirty="0">
                        <a:effectLst>
                          <a:outerShdw blurRad="38100" dist="38100" dir="2700000" algn="tl">
                            <a:srgbClr val="000000">
                              <a:alpha val="43137"/>
                            </a:srgbClr>
                          </a:outerShdw>
                        </a:effectLst>
                        <a:latin typeface="Comic Sans MS" panose="030F0702030302020204" pitchFamily="66" charset="0"/>
                      </a:endParaRPr>
                    </a:p>
                  </a:txBody>
                  <a:tcPr marL="22974" marR="22974" marT="11487" marB="11487" anchor="ctr"/>
                </a:tc>
                <a:extLst>
                  <a:ext uri="{0D108BD9-81ED-4DB2-BD59-A6C34878D82A}">
                    <a16:rowId xmlns:a16="http://schemas.microsoft.com/office/drawing/2014/main" val="522941944"/>
                  </a:ext>
                </a:extLst>
              </a:tr>
              <a:tr h="1012746">
                <a:tc>
                  <a:txBody>
                    <a:bodyPr/>
                    <a:lstStyle/>
                    <a:p>
                      <a:pPr algn="ctr"/>
                      <a:r>
                        <a:rPr lang="es-CO" sz="1600" b="1" dirty="0">
                          <a:effectLst>
                            <a:outerShdw blurRad="38100" dist="38100" dir="2700000" algn="tl">
                              <a:srgbClr val="000000">
                                <a:alpha val="43137"/>
                              </a:srgbClr>
                            </a:outerShdw>
                          </a:effectLst>
                          <a:latin typeface="Comic Sans MS" panose="030F0702030302020204" pitchFamily="66" charset="0"/>
                        </a:rPr>
                        <a:t>BIOLÓGICO</a:t>
                      </a:r>
                      <a:endParaRPr lang="es-CO" sz="1600" dirty="0">
                        <a:effectLst>
                          <a:outerShdw blurRad="38100" dist="38100" dir="2700000" algn="tl">
                            <a:srgbClr val="000000">
                              <a:alpha val="43137"/>
                            </a:srgbClr>
                          </a:outerShdw>
                        </a:effectLst>
                        <a:latin typeface="Comic Sans MS" panose="030F0702030302020204" pitchFamily="66" charset="0"/>
                      </a:endParaRPr>
                    </a:p>
                  </a:txBody>
                  <a:tcPr marL="22974" marR="22974" marT="11487" marB="11487" anchor="ctr"/>
                </a:tc>
                <a:tc>
                  <a:txBody>
                    <a:bodyPr/>
                    <a:lstStyle/>
                    <a:p>
                      <a:r>
                        <a:rPr lang="es-CO" sz="1600">
                          <a:latin typeface="Comic Sans MS" panose="030F0702030302020204" pitchFamily="66" charset="0"/>
                        </a:rPr>
                        <a:t>Contacto con sangre, fluidos corporales, virus, bacterias, hongos y otros microorganismos.</a:t>
                      </a:r>
                    </a:p>
                  </a:txBody>
                  <a:tcPr marL="22974" marR="22974" marT="11487" marB="11487" anchor="ctr"/>
                </a:tc>
                <a:tc>
                  <a:txBody>
                    <a:bodyPr/>
                    <a:lstStyle/>
                    <a:p>
                      <a:r>
                        <a:rPr lang="es-MX" sz="1600" dirty="0">
                          <a:latin typeface="Comic Sans MS" panose="030F0702030302020204" pitchFamily="66" charset="0"/>
                        </a:rPr>
                        <a:t>Higiene de manos, uso obligatorio de EPP (guantes, tapabocas, gafas, bata), vacunación, aislamiento de pacientes cuando aplique, manejo seguro de residuos biosanitarios y cortopunzantes.</a:t>
                      </a:r>
                    </a:p>
                  </a:txBody>
                  <a:tcPr marL="22974" marR="22974" marT="11487" marB="11487" anchor="ctr"/>
                </a:tc>
                <a:extLst>
                  <a:ext uri="{0D108BD9-81ED-4DB2-BD59-A6C34878D82A}">
                    <a16:rowId xmlns:a16="http://schemas.microsoft.com/office/drawing/2014/main" val="3967946096"/>
                  </a:ext>
                </a:extLst>
              </a:tr>
              <a:tr h="1012746">
                <a:tc>
                  <a:txBody>
                    <a:bodyPr/>
                    <a:lstStyle/>
                    <a:p>
                      <a:pPr algn="ctr"/>
                      <a:r>
                        <a:rPr lang="es-CO" sz="1600" b="1" dirty="0">
                          <a:effectLst>
                            <a:outerShdw blurRad="38100" dist="38100" dir="2700000" algn="tl">
                              <a:srgbClr val="000000">
                                <a:alpha val="43137"/>
                              </a:srgbClr>
                            </a:outerShdw>
                          </a:effectLst>
                          <a:latin typeface="Comic Sans MS" panose="030F0702030302020204" pitchFamily="66" charset="0"/>
                        </a:rPr>
                        <a:t>QUÍMICO</a:t>
                      </a:r>
                      <a:endParaRPr lang="es-CO" sz="1600" dirty="0">
                        <a:effectLst>
                          <a:outerShdw blurRad="38100" dist="38100" dir="2700000" algn="tl">
                            <a:srgbClr val="000000">
                              <a:alpha val="43137"/>
                            </a:srgbClr>
                          </a:outerShdw>
                        </a:effectLst>
                        <a:latin typeface="Comic Sans MS" panose="030F0702030302020204" pitchFamily="66" charset="0"/>
                      </a:endParaRPr>
                    </a:p>
                  </a:txBody>
                  <a:tcPr marL="22974" marR="22974" marT="11487" marB="11487" anchor="ctr"/>
                </a:tc>
                <a:tc>
                  <a:txBody>
                    <a:bodyPr/>
                    <a:lstStyle/>
                    <a:p>
                      <a:r>
                        <a:rPr lang="es-MX" sz="1600">
                          <a:latin typeface="Comic Sans MS" panose="030F0702030302020204" pitchFamily="66" charset="0"/>
                        </a:rPr>
                        <a:t>Exposición a medicamentos, desinfectantes, glutaraldehído, formaldehído, hipoclorito, alcoholes y otros productos químicos.</a:t>
                      </a:r>
                    </a:p>
                  </a:txBody>
                  <a:tcPr marL="22974" marR="22974" marT="11487" marB="11487" anchor="ctr"/>
                </a:tc>
                <a:tc>
                  <a:txBody>
                    <a:bodyPr/>
                    <a:lstStyle/>
                    <a:p>
                      <a:r>
                        <a:rPr lang="es-MX" sz="1600">
                          <a:latin typeface="Comic Sans MS" panose="030F0702030302020204" pitchFamily="66" charset="0"/>
                        </a:rPr>
                        <a:t>Fichas de Datos de Seguridad (FDS), almacenamiento adecuado, ventilación, uso de EPP, etiquetado de sustancias y capacitación en manejo de químicos.</a:t>
                      </a:r>
                    </a:p>
                  </a:txBody>
                  <a:tcPr marL="22974" marR="22974" marT="11487" marB="11487" anchor="ctr"/>
                </a:tc>
                <a:extLst>
                  <a:ext uri="{0D108BD9-81ED-4DB2-BD59-A6C34878D82A}">
                    <a16:rowId xmlns:a16="http://schemas.microsoft.com/office/drawing/2014/main" val="2192911164"/>
                  </a:ext>
                </a:extLst>
              </a:tr>
              <a:tr h="765386">
                <a:tc>
                  <a:txBody>
                    <a:bodyPr/>
                    <a:lstStyle/>
                    <a:p>
                      <a:pPr algn="ctr"/>
                      <a:r>
                        <a:rPr lang="es-CO" sz="1600" b="1" dirty="0">
                          <a:effectLst>
                            <a:outerShdw blurRad="38100" dist="38100" dir="2700000" algn="tl">
                              <a:srgbClr val="000000">
                                <a:alpha val="43137"/>
                              </a:srgbClr>
                            </a:outerShdw>
                          </a:effectLst>
                          <a:latin typeface="Comic Sans MS" panose="030F0702030302020204" pitchFamily="66" charset="0"/>
                        </a:rPr>
                        <a:t>BIOMECÁNICO</a:t>
                      </a:r>
                      <a:endParaRPr lang="es-CO" sz="1600" dirty="0">
                        <a:effectLst>
                          <a:outerShdw blurRad="38100" dist="38100" dir="2700000" algn="tl">
                            <a:srgbClr val="000000">
                              <a:alpha val="43137"/>
                            </a:srgbClr>
                          </a:outerShdw>
                        </a:effectLst>
                        <a:latin typeface="Comic Sans MS" panose="030F0702030302020204" pitchFamily="66" charset="0"/>
                      </a:endParaRPr>
                    </a:p>
                  </a:txBody>
                  <a:tcPr marL="22974" marR="22974" marT="11487" marB="11487" anchor="ctr"/>
                </a:tc>
                <a:tc>
                  <a:txBody>
                    <a:bodyPr/>
                    <a:lstStyle/>
                    <a:p>
                      <a:r>
                        <a:rPr lang="es-CO" sz="1600">
                          <a:latin typeface="Comic Sans MS" panose="030F0702030302020204" pitchFamily="66" charset="0"/>
                        </a:rPr>
                        <a:t>Levantamiento de pacientes o cargas, movimientos repetitivos, posturas prolongadas e inadecuadas.</a:t>
                      </a:r>
                    </a:p>
                  </a:txBody>
                  <a:tcPr marL="22974" marR="22974" marT="11487" marB="11487" anchor="ctr"/>
                </a:tc>
                <a:tc>
                  <a:txBody>
                    <a:bodyPr/>
                    <a:lstStyle/>
                    <a:p>
                      <a:r>
                        <a:rPr lang="es-MX" sz="1600">
                          <a:latin typeface="Comic Sans MS" panose="030F0702030302020204" pitchFamily="66" charset="0"/>
                        </a:rPr>
                        <a:t>Capacitación en higiene postural, ayudas mecánicas, pausas activas, adecuación ergonómica del puesto de trabajo.</a:t>
                      </a:r>
                    </a:p>
                  </a:txBody>
                  <a:tcPr marL="22974" marR="22974" marT="11487" marB="11487" anchor="ctr"/>
                </a:tc>
                <a:extLst>
                  <a:ext uri="{0D108BD9-81ED-4DB2-BD59-A6C34878D82A}">
                    <a16:rowId xmlns:a16="http://schemas.microsoft.com/office/drawing/2014/main" val="4133630333"/>
                  </a:ext>
                </a:extLst>
              </a:tr>
              <a:tr h="765386">
                <a:tc>
                  <a:txBody>
                    <a:bodyPr/>
                    <a:lstStyle/>
                    <a:p>
                      <a:pPr algn="ctr"/>
                      <a:r>
                        <a:rPr lang="es-CO" sz="1600" b="1" dirty="0">
                          <a:effectLst>
                            <a:outerShdw blurRad="38100" dist="38100" dir="2700000" algn="tl">
                              <a:srgbClr val="000000">
                                <a:alpha val="43137"/>
                              </a:srgbClr>
                            </a:outerShdw>
                          </a:effectLst>
                          <a:latin typeface="Comic Sans MS" panose="030F0702030302020204" pitchFamily="66" charset="0"/>
                        </a:rPr>
                        <a:t>LOCATIVO</a:t>
                      </a:r>
                      <a:endParaRPr lang="es-CO" sz="1600" dirty="0">
                        <a:effectLst>
                          <a:outerShdw blurRad="38100" dist="38100" dir="2700000" algn="tl">
                            <a:srgbClr val="000000">
                              <a:alpha val="43137"/>
                            </a:srgbClr>
                          </a:outerShdw>
                        </a:effectLst>
                        <a:latin typeface="Comic Sans MS" panose="030F0702030302020204" pitchFamily="66" charset="0"/>
                      </a:endParaRPr>
                    </a:p>
                  </a:txBody>
                  <a:tcPr marL="22974" marR="22974" marT="11487" marB="11487" anchor="ctr"/>
                </a:tc>
                <a:tc>
                  <a:txBody>
                    <a:bodyPr/>
                    <a:lstStyle/>
                    <a:p>
                      <a:r>
                        <a:rPr lang="es-MX" sz="1600" dirty="0">
                          <a:latin typeface="Comic Sans MS" panose="030F0702030302020204" pitchFamily="66" charset="0"/>
                        </a:rPr>
                        <a:t>Caídas al mismo nivel, superficies húmedas, escaleras, obstáculos, iluminación deficiente.</a:t>
                      </a:r>
                    </a:p>
                  </a:txBody>
                  <a:tcPr marL="22974" marR="22974" marT="11487" marB="11487" anchor="ctr"/>
                </a:tc>
                <a:tc>
                  <a:txBody>
                    <a:bodyPr/>
                    <a:lstStyle/>
                    <a:p>
                      <a:r>
                        <a:rPr lang="es-MX" sz="1600">
                          <a:latin typeface="Comic Sans MS" panose="030F0702030302020204" pitchFamily="66" charset="0"/>
                        </a:rPr>
                        <a:t>Orden y aseo, señalización, pisos antideslizantes, mantenimiento de instalaciones, inspecciones periódicas.</a:t>
                      </a:r>
                    </a:p>
                  </a:txBody>
                  <a:tcPr marL="22974" marR="22974" marT="11487" marB="11487" anchor="ctr"/>
                </a:tc>
                <a:extLst>
                  <a:ext uri="{0D108BD9-81ED-4DB2-BD59-A6C34878D82A}">
                    <a16:rowId xmlns:a16="http://schemas.microsoft.com/office/drawing/2014/main" val="3556092515"/>
                  </a:ext>
                </a:extLst>
              </a:tr>
              <a:tr h="765386">
                <a:tc>
                  <a:txBody>
                    <a:bodyPr/>
                    <a:lstStyle/>
                    <a:p>
                      <a:pPr algn="ctr"/>
                      <a:r>
                        <a:rPr lang="es-CO" sz="1600" b="1" dirty="0">
                          <a:effectLst>
                            <a:outerShdw blurRad="38100" dist="38100" dir="2700000" algn="tl">
                              <a:srgbClr val="000000">
                                <a:alpha val="43137"/>
                              </a:srgbClr>
                            </a:outerShdw>
                          </a:effectLst>
                          <a:latin typeface="Comic Sans MS" panose="030F0702030302020204" pitchFamily="66" charset="0"/>
                        </a:rPr>
                        <a:t>FÍSICO</a:t>
                      </a:r>
                      <a:endParaRPr lang="es-CO" sz="1600" dirty="0">
                        <a:effectLst>
                          <a:outerShdw blurRad="38100" dist="38100" dir="2700000" algn="tl">
                            <a:srgbClr val="000000">
                              <a:alpha val="43137"/>
                            </a:srgbClr>
                          </a:outerShdw>
                        </a:effectLst>
                        <a:latin typeface="Comic Sans MS" panose="030F0702030302020204" pitchFamily="66" charset="0"/>
                      </a:endParaRPr>
                    </a:p>
                  </a:txBody>
                  <a:tcPr marL="22974" marR="22974" marT="11487" marB="11487" anchor="ctr"/>
                </a:tc>
                <a:tc>
                  <a:txBody>
                    <a:bodyPr/>
                    <a:lstStyle/>
                    <a:p>
                      <a:r>
                        <a:rPr lang="es-MX" sz="1600">
                          <a:latin typeface="Comic Sans MS" panose="030F0702030302020204" pitchFamily="66" charset="0"/>
                        </a:rPr>
                        <a:t>Ruido, radiaciones ionizantes y no ionizantes, temperaturas extremas e iluminación inadecuada.</a:t>
                      </a:r>
                    </a:p>
                  </a:txBody>
                  <a:tcPr marL="22974" marR="22974" marT="11487" marB="11487" anchor="ctr"/>
                </a:tc>
                <a:tc>
                  <a:txBody>
                    <a:bodyPr/>
                    <a:lstStyle/>
                    <a:p>
                      <a:r>
                        <a:rPr lang="es-MX" sz="1600" dirty="0">
                          <a:latin typeface="Comic Sans MS" panose="030F0702030302020204" pitchFamily="66" charset="0"/>
                        </a:rPr>
                        <a:t>Mantenimiento de equipos, iluminación adecuada y controles de ingeniería.</a:t>
                      </a:r>
                    </a:p>
                  </a:txBody>
                  <a:tcPr marL="22974" marR="22974" marT="11487" marB="11487" anchor="ctr"/>
                </a:tc>
                <a:extLst>
                  <a:ext uri="{0D108BD9-81ED-4DB2-BD59-A6C34878D82A}">
                    <a16:rowId xmlns:a16="http://schemas.microsoft.com/office/drawing/2014/main" val="2275391379"/>
                  </a:ext>
                </a:extLst>
              </a:tr>
              <a:tr h="765386">
                <a:tc>
                  <a:txBody>
                    <a:bodyPr/>
                    <a:lstStyle/>
                    <a:p>
                      <a:pPr algn="ctr"/>
                      <a:r>
                        <a:rPr lang="es-CO" sz="1600" b="1" dirty="0">
                          <a:effectLst>
                            <a:outerShdw blurRad="38100" dist="38100" dir="2700000" algn="tl">
                              <a:srgbClr val="000000">
                                <a:alpha val="43137"/>
                              </a:srgbClr>
                            </a:outerShdw>
                          </a:effectLst>
                          <a:latin typeface="Comic Sans MS" panose="030F0702030302020204" pitchFamily="66" charset="0"/>
                        </a:rPr>
                        <a:t>PSICOSOCIAL</a:t>
                      </a:r>
                      <a:endParaRPr lang="es-CO" sz="1600" dirty="0">
                        <a:effectLst>
                          <a:outerShdw blurRad="38100" dist="38100" dir="2700000" algn="tl">
                            <a:srgbClr val="000000">
                              <a:alpha val="43137"/>
                            </a:srgbClr>
                          </a:outerShdw>
                        </a:effectLst>
                        <a:latin typeface="Comic Sans MS" panose="030F0702030302020204" pitchFamily="66" charset="0"/>
                      </a:endParaRPr>
                    </a:p>
                  </a:txBody>
                  <a:tcPr marL="22974" marR="22974" marT="11487" marB="11487" anchor="ctr"/>
                </a:tc>
                <a:tc>
                  <a:txBody>
                    <a:bodyPr/>
                    <a:lstStyle/>
                    <a:p>
                      <a:r>
                        <a:rPr lang="es-MX" sz="1600">
                          <a:latin typeface="Comic Sans MS" panose="030F0702030302020204" pitchFamily="66" charset="0"/>
                        </a:rPr>
                        <a:t>Estrés laboral, carga mental, trabajo por turnos, atención de usuarios difíciles, violencia laboral.</a:t>
                      </a:r>
                    </a:p>
                  </a:txBody>
                  <a:tcPr marL="22974" marR="22974" marT="11487" marB="11487" anchor="ctr"/>
                </a:tc>
                <a:tc>
                  <a:txBody>
                    <a:bodyPr/>
                    <a:lstStyle/>
                    <a:p>
                      <a:r>
                        <a:rPr lang="es-MX" sz="1600">
                          <a:latin typeface="Comic Sans MS" panose="030F0702030302020204" pitchFamily="66" charset="0"/>
                        </a:rPr>
                        <a:t>Programa de riesgo psicosocial, pausas activas, comunicación efectiva, apoyo psicológico y Comité de Convivencia Laboral.</a:t>
                      </a:r>
                    </a:p>
                  </a:txBody>
                  <a:tcPr marL="22974" marR="22974" marT="11487" marB="11487" anchor="ctr"/>
                </a:tc>
                <a:extLst>
                  <a:ext uri="{0D108BD9-81ED-4DB2-BD59-A6C34878D82A}">
                    <a16:rowId xmlns:a16="http://schemas.microsoft.com/office/drawing/2014/main" val="1332966452"/>
                  </a:ext>
                </a:extLst>
              </a:tr>
              <a:tr h="779644">
                <a:tc>
                  <a:txBody>
                    <a:bodyPr/>
                    <a:lstStyle/>
                    <a:p>
                      <a:pPr algn="ctr"/>
                      <a:r>
                        <a:rPr lang="es-CO" sz="1600" b="1" dirty="0">
                          <a:effectLst>
                            <a:outerShdw blurRad="38100" dist="38100" dir="2700000" algn="tl">
                              <a:srgbClr val="000000">
                                <a:alpha val="43137"/>
                              </a:srgbClr>
                            </a:outerShdw>
                          </a:effectLst>
                          <a:latin typeface="Comic Sans MS" panose="030F0702030302020204" pitchFamily="66" charset="0"/>
                        </a:rPr>
                        <a:t>ELÉCTRICO</a:t>
                      </a:r>
                      <a:endParaRPr lang="es-CO" sz="1600" dirty="0">
                        <a:effectLst>
                          <a:outerShdw blurRad="38100" dist="38100" dir="2700000" algn="tl">
                            <a:srgbClr val="000000">
                              <a:alpha val="43137"/>
                            </a:srgbClr>
                          </a:outerShdw>
                        </a:effectLst>
                        <a:latin typeface="Comic Sans MS" panose="030F0702030302020204" pitchFamily="66" charset="0"/>
                      </a:endParaRPr>
                    </a:p>
                  </a:txBody>
                  <a:tcPr marL="22974" marR="22974" marT="11487" marB="11487" anchor="ctr"/>
                </a:tc>
                <a:tc>
                  <a:txBody>
                    <a:bodyPr/>
                    <a:lstStyle/>
                    <a:p>
                      <a:r>
                        <a:rPr lang="es-MX" sz="1600">
                          <a:latin typeface="Comic Sans MS" panose="030F0702030302020204" pitchFamily="66" charset="0"/>
                        </a:rPr>
                        <a:t>Contacto con equipos eléctricos, conexiones defectuosas o sobrecargas.</a:t>
                      </a:r>
                    </a:p>
                  </a:txBody>
                  <a:tcPr marL="22974" marR="22974" marT="11487" marB="11487" anchor="ctr"/>
                </a:tc>
                <a:tc>
                  <a:txBody>
                    <a:bodyPr/>
                    <a:lstStyle/>
                    <a:p>
                      <a:r>
                        <a:rPr lang="es-MX" sz="1600">
                          <a:latin typeface="Comic Sans MS" panose="030F0702030302020204" pitchFamily="66" charset="0"/>
                        </a:rPr>
                        <a:t>Mantenimiento preventivo, inspecciones, uso de equipos certificados, reporte de daños y prohibición de manipulaciones no autorizadas.</a:t>
                      </a:r>
                    </a:p>
                  </a:txBody>
                  <a:tcPr marL="22974" marR="22974" marT="11487" marB="11487" anchor="ctr"/>
                </a:tc>
                <a:extLst>
                  <a:ext uri="{0D108BD9-81ED-4DB2-BD59-A6C34878D82A}">
                    <a16:rowId xmlns:a16="http://schemas.microsoft.com/office/drawing/2014/main" val="2771017816"/>
                  </a:ext>
                </a:extLst>
              </a:tr>
              <a:tr h="765386">
                <a:tc>
                  <a:txBody>
                    <a:bodyPr/>
                    <a:lstStyle/>
                    <a:p>
                      <a:pPr algn="ctr"/>
                      <a:r>
                        <a:rPr lang="es-CO" sz="1600" b="1" dirty="0">
                          <a:effectLst>
                            <a:outerShdw blurRad="38100" dist="38100" dir="2700000" algn="tl">
                              <a:srgbClr val="000000">
                                <a:alpha val="43137"/>
                              </a:srgbClr>
                            </a:outerShdw>
                          </a:effectLst>
                          <a:latin typeface="Comic Sans MS" panose="030F0702030302020204" pitchFamily="66" charset="0"/>
                        </a:rPr>
                        <a:t>MECÁNICO</a:t>
                      </a:r>
                      <a:endParaRPr lang="es-CO" sz="1600" dirty="0">
                        <a:effectLst>
                          <a:outerShdw blurRad="38100" dist="38100" dir="2700000" algn="tl">
                            <a:srgbClr val="000000">
                              <a:alpha val="43137"/>
                            </a:srgbClr>
                          </a:outerShdw>
                        </a:effectLst>
                        <a:latin typeface="Comic Sans MS" panose="030F0702030302020204" pitchFamily="66" charset="0"/>
                      </a:endParaRPr>
                    </a:p>
                  </a:txBody>
                  <a:tcPr marL="22974" marR="22974" marT="11487" marB="11487" anchor="ctr"/>
                </a:tc>
                <a:tc>
                  <a:txBody>
                    <a:bodyPr/>
                    <a:lstStyle/>
                    <a:p>
                      <a:r>
                        <a:rPr lang="es-CO" sz="1600">
                          <a:latin typeface="Comic Sans MS" panose="030F0702030302020204" pitchFamily="66" charset="0"/>
                        </a:rPr>
                        <a:t>Golpes, atrapamientos o cortes con equipos, mobiliario o instrumentos.</a:t>
                      </a:r>
                    </a:p>
                  </a:txBody>
                  <a:tcPr marL="22974" marR="22974" marT="11487" marB="11487" anchor="ctr"/>
                </a:tc>
                <a:tc>
                  <a:txBody>
                    <a:bodyPr/>
                    <a:lstStyle/>
                    <a:p>
                      <a:r>
                        <a:rPr lang="es-MX" sz="1600">
                          <a:latin typeface="Comic Sans MS" panose="030F0702030302020204" pitchFamily="66" charset="0"/>
                        </a:rPr>
                        <a:t>Mantenimiento de equipos, uso seguro de dispositivos médicos, capacitación y cumplimiento de procedimientos.</a:t>
                      </a:r>
                    </a:p>
                  </a:txBody>
                  <a:tcPr marL="22974" marR="22974" marT="11487" marB="11487" anchor="ctr"/>
                </a:tc>
                <a:extLst>
                  <a:ext uri="{0D108BD9-81ED-4DB2-BD59-A6C34878D82A}">
                    <a16:rowId xmlns:a16="http://schemas.microsoft.com/office/drawing/2014/main" val="328074979"/>
                  </a:ext>
                </a:extLst>
              </a:tr>
              <a:tr h="765386">
                <a:tc>
                  <a:txBody>
                    <a:bodyPr/>
                    <a:lstStyle/>
                    <a:p>
                      <a:pPr algn="ctr"/>
                      <a:r>
                        <a:rPr lang="es-CO" sz="1600" b="1" dirty="0">
                          <a:effectLst>
                            <a:outerShdw blurRad="38100" dist="38100" dir="2700000" algn="tl">
                              <a:srgbClr val="000000">
                                <a:alpha val="43137"/>
                              </a:srgbClr>
                            </a:outerShdw>
                          </a:effectLst>
                          <a:latin typeface="Comic Sans MS" panose="030F0702030302020204" pitchFamily="66" charset="0"/>
                        </a:rPr>
                        <a:t>TECNOLÓGICO</a:t>
                      </a:r>
                      <a:endParaRPr lang="es-CO" sz="1600" dirty="0">
                        <a:effectLst>
                          <a:outerShdw blurRad="38100" dist="38100" dir="2700000" algn="tl">
                            <a:srgbClr val="000000">
                              <a:alpha val="43137"/>
                            </a:srgbClr>
                          </a:outerShdw>
                        </a:effectLst>
                        <a:latin typeface="Comic Sans MS" panose="030F0702030302020204" pitchFamily="66" charset="0"/>
                      </a:endParaRPr>
                    </a:p>
                  </a:txBody>
                  <a:tcPr marL="22974" marR="22974" marT="11487" marB="11487" anchor="ctr"/>
                </a:tc>
                <a:tc>
                  <a:txBody>
                    <a:bodyPr/>
                    <a:lstStyle/>
                    <a:p>
                      <a:r>
                        <a:rPr lang="es-CO" sz="1600">
                          <a:latin typeface="Comic Sans MS" panose="030F0702030302020204" pitchFamily="66" charset="0"/>
                        </a:rPr>
                        <a:t>Incendios, explosiones, fugas de gases medicinales o derrames químicos.</a:t>
                      </a:r>
                    </a:p>
                  </a:txBody>
                  <a:tcPr marL="22974" marR="22974" marT="11487" marB="11487" anchor="ctr"/>
                </a:tc>
                <a:tc>
                  <a:txBody>
                    <a:bodyPr/>
                    <a:lstStyle/>
                    <a:p>
                      <a:r>
                        <a:rPr lang="es-MX" sz="1600" dirty="0">
                          <a:latin typeface="Comic Sans MS" panose="030F0702030302020204" pitchFamily="66" charset="0"/>
                        </a:rPr>
                        <a:t>Plan de Emergencias, brigada de emergencias, extintores, rutas de evacuación, simulacros y almacenamiento seguro de sustancias.</a:t>
                      </a:r>
                    </a:p>
                  </a:txBody>
                  <a:tcPr marL="22974" marR="22974" marT="11487" marB="11487" anchor="ctr"/>
                </a:tc>
                <a:extLst>
                  <a:ext uri="{0D108BD9-81ED-4DB2-BD59-A6C34878D82A}">
                    <a16:rowId xmlns:a16="http://schemas.microsoft.com/office/drawing/2014/main" val="664076062"/>
                  </a:ext>
                </a:extLst>
              </a:tr>
              <a:tr h="765386">
                <a:tc>
                  <a:txBody>
                    <a:bodyPr/>
                    <a:lstStyle/>
                    <a:p>
                      <a:pPr algn="ctr"/>
                      <a:r>
                        <a:rPr lang="es-CO" sz="1600" b="1" dirty="0">
                          <a:effectLst>
                            <a:outerShdw blurRad="38100" dist="38100" dir="2700000" algn="tl">
                              <a:srgbClr val="000000">
                                <a:alpha val="43137"/>
                              </a:srgbClr>
                            </a:outerShdw>
                          </a:effectLst>
                          <a:latin typeface="Comic Sans MS" panose="030F0702030302020204" pitchFamily="66" charset="0"/>
                        </a:rPr>
                        <a:t>PÚBLICO</a:t>
                      </a:r>
                      <a:endParaRPr lang="es-CO" sz="1600" dirty="0">
                        <a:effectLst>
                          <a:outerShdw blurRad="38100" dist="38100" dir="2700000" algn="tl">
                            <a:srgbClr val="000000">
                              <a:alpha val="43137"/>
                            </a:srgbClr>
                          </a:outerShdw>
                        </a:effectLst>
                        <a:latin typeface="Comic Sans MS" panose="030F0702030302020204" pitchFamily="66" charset="0"/>
                      </a:endParaRPr>
                    </a:p>
                  </a:txBody>
                  <a:tcPr marL="22974" marR="22974" marT="11487" marB="11487" anchor="ctr"/>
                </a:tc>
                <a:tc>
                  <a:txBody>
                    <a:bodyPr/>
                    <a:lstStyle/>
                    <a:p>
                      <a:r>
                        <a:rPr lang="es-MX" sz="1600">
                          <a:latin typeface="Comic Sans MS" panose="030F0702030302020204" pitchFamily="66" charset="0"/>
                        </a:rPr>
                        <a:t>Agresiones por parte de usuarios o acompañantes, robos o alteraciones del orden público.</a:t>
                      </a:r>
                    </a:p>
                  </a:txBody>
                  <a:tcPr marL="22974" marR="22974" marT="11487" marB="11487" anchor="ctr"/>
                </a:tc>
                <a:tc>
                  <a:txBody>
                    <a:bodyPr/>
                    <a:lstStyle/>
                    <a:p>
                      <a:r>
                        <a:rPr lang="es-MX" sz="1600" dirty="0">
                          <a:latin typeface="Comic Sans MS" panose="030F0702030302020204" pitchFamily="66" charset="0"/>
                        </a:rPr>
                        <a:t>Protocolos de atención, vigilancia privada, botones de pánico, control de acceso y reporte de incidentes.</a:t>
                      </a:r>
                    </a:p>
                  </a:txBody>
                  <a:tcPr marL="22974" marR="22974" marT="11487" marB="11487" anchor="ctr"/>
                </a:tc>
                <a:extLst>
                  <a:ext uri="{0D108BD9-81ED-4DB2-BD59-A6C34878D82A}">
                    <a16:rowId xmlns:a16="http://schemas.microsoft.com/office/drawing/2014/main" val="396419516"/>
                  </a:ext>
                </a:extLst>
              </a:tr>
              <a:tr h="765386">
                <a:tc>
                  <a:txBody>
                    <a:bodyPr/>
                    <a:lstStyle/>
                    <a:p>
                      <a:pPr algn="ctr"/>
                      <a:r>
                        <a:rPr lang="es-CO" sz="1600" b="1" dirty="0">
                          <a:effectLst>
                            <a:outerShdw blurRad="38100" dist="38100" dir="2700000" algn="tl">
                              <a:srgbClr val="000000">
                                <a:alpha val="43137"/>
                              </a:srgbClr>
                            </a:outerShdw>
                          </a:effectLst>
                          <a:latin typeface="Comic Sans MS" panose="030F0702030302020204" pitchFamily="66" charset="0"/>
                        </a:rPr>
                        <a:t>FENÓMENOS </a:t>
                      </a:r>
                      <a:r>
                        <a:rPr lang="es-CO" sz="1600" b="1" kern="1200" dirty="0">
                          <a:solidFill>
                            <a:schemeClr val="dk1"/>
                          </a:solidFill>
                          <a:effectLst>
                            <a:outerShdw blurRad="38100" dist="38100" dir="2700000" algn="tl">
                              <a:srgbClr val="000000">
                                <a:alpha val="43137"/>
                              </a:srgbClr>
                            </a:outerShdw>
                          </a:effectLst>
                          <a:latin typeface="Comic Sans MS" panose="030F0702030302020204" pitchFamily="66" charset="0"/>
                          <a:ea typeface="+mn-ea"/>
                          <a:cs typeface="+mn-cs"/>
                        </a:rPr>
                        <a:t>NATURALES</a:t>
                      </a:r>
                    </a:p>
                  </a:txBody>
                  <a:tcPr anchor="ctr"/>
                </a:tc>
                <a:tc>
                  <a:txBody>
                    <a:bodyPr/>
                    <a:lstStyle/>
                    <a:p>
                      <a:pPr algn="just"/>
                      <a:r>
                        <a:rPr lang="es-MX" sz="1600" dirty="0">
                          <a:latin typeface="Comic Sans MS" panose="030F0702030302020204" pitchFamily="66" charset="0"/>
                        </a:rPr>
                        <a:t>Sismos, inundaciones, tormentas eléctricas, vendavales y otros eventos naturales que puedan afectar la seguridad de trabajadores, pacientes y visitantes.</a:t>
                      </a:r>
                      <a:endParaRPr lang="es-CO" sz="1600" dirty="0">
                        <a:latin typeface="Comic Sans MS" panose="030F0702030302020204" pitchFamily="66" charset="0"/>
                      </a:endParaRPr>
                    </a:p>
                  </a:txBody>
                  <a:tcPr anchor="ctr"/>
                </a:tc>
                <a:tc>
                  <a:txBody>
                    <a:bodyPr/>
                    <a:lstStyle/>
                    <a:p>
                      <a:r>
                        <a:rPr lang="es-MX" sz="1600" dirty="0">
                          <a:latin typeface="Comic Sans MS" panose="030F0702030302020204" pitchFamily="66" charset="0"/>
                        </a:rPr>
                        <a:t>Implementación del Plan de Emergencias y Contingencias, señalización de rutas de evacuación y puntos de encuentro, realización de simulacros, capacitación en respuesta ante emergencias, conformación de brigadas, inspección de la infraestructura y seguimiento a las alertas emitidas por las autoridades competentes.</a:t>
                      </a:r>
                    </a:p>
                  </a:txBody>
                  <a:tcPr marL="22974" marR="22974" marT="11487" marB="11487" anchor="ctr"/>
                </a:tc>
                <a:extLst>
                  <a:ext uri="{0D108BD9-81ED-4DB2-BD59-A6C34878D82A}">
                    <a16:rowId xmlns:a16="http://schemas.microsoft.com/office/drawing/2014/main" val="989045938"/>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767E89E-1DBF-5604-6A73-D6B5BDA1B3F8}"/>
              </a:ext>
            </a:extLst>
          </p:cNvPr>
          <p:cNvSpPr>
            <a:spLocks noGrp="1"/>
          </p:cNvSpPr>
          <p:nvPr>
            <p:ph idx="1"/>
          </p:nvPr>
        </p:nvSpPr>
        <p:spPr>
          <a:xfrm>
            <a:off x="1088490" y="2954324"/>
            <a:ext cx="10166700" cy="6467514"/>
          </a:xfrm>
        </p:spPr>
        <p:txBody>
          <a:bodyPr>
            <a:normAutofit fontScale="92500"/>
          </a:bodyPr>
          <a:lstStyle/>
          <a:p>
            <a:pPr marL="514350" indent="-514350" algn="just">
              <a:buFont typeface="+mj-lt"/>
              <a:buAutoNum type="arabicPeriod"/>
            </a:pPr>
            <a:r>
              <a:rPr lang="es-ES" sz="3600" b="1" dirty="0">
                <a:latin typeface="Comic Sans MS" panose="030F0702030302020204" pitchFamily="66" charset="0"/>
              </a:rPr>
              <a:t>ACCIDENTE DE TRABAJO: </a:t>
            </a:r>
            <a:r>
              <a:rPr lang="es-ES" sz="3600" dirty="0">
                <a:latin typeface="Comic Sans MS" panose="030F0702030302020204" pitchFamily="66" charset="0"/>
              </a:rPr>
              <a:t>Todo suceso repentino que sobrevenga por causa o con ocasión del trabajo, y que produzca en el trabajador una lesión orgánica, una perturbación funcional, una invalidez o la muerte.</a:t>
            </a:r>
          </a:p>
          <a:p>
            <a:pPr marL="514350" indent="-514350" algn="just">
              <a:buFont typeface="+mj-lt"/>
              <a:buAutoNum type="arabicPeriod"/>
            </a:pPr>
            <a:endParaRPr lang="es-ES" sz="3600" b="1" dirty="0">
              <a:latin typeface="Comic Sans MS" panose="030F0702030302020204" pitchFamily="66" charset="0"/>
            </a:endParaRPr>
          </a:p>
          <a:p>
            <a:pPr marL="514350" marR="194310" indent="-514350" algn="just">
              <a:spcBef>
                <a:spcPts val="8"/>
              </a:spcBef>
              <a:buFont typeface="+mj-lt"/>
              <a:buAutoNum type="arabicPeriod"/>
            </a:pPr>
            <a:r>
              <a:rPr lang="es-ES" sz="3600" b="1" dirty="0">
                <a:latin typeface="Comic Sans MS" panose="030F0702030302020204" pitchFamily="66" charset="0"/>
              </a:rPr>
              <a:t>ENFERMEDAD LABORAL: </a:t>
            </a:r>
            <a:r>
              <a:rPr lang="es-ES" sz="3600" dirty="0">
                <a:latin typeface="Comic Sans MS" panose="030F0702030302020204" pitchFamily="66" charset="0"/>
              </a:rPr>
              <a:t>Enfermedad laboral es aquella causada de manera directa por el ejercicio de la profesión que realice una persona o como consecuencia de un accidente laboral, produciendo desde una incapacidad hasta la muerte.</a:t>
            </a:r>
            <a:endParaRPr lang="es-CO" sz="3600" dirty="0">
              <a:latin typeface="Comic Sans MS" panose="030F0702030302020204" pitchFamily="66" charset="0"/>
            </a:endParaRPr>
          </a:p>
        </p:txBody>
      </p:sp>
      <p:sp>
        <p:nvSpPr>
          <p:cNvPr id="4" name="CuadroTexto 3">
            <a:extLst>
              <a:ext uri="{FF2B5EF4-FFF2-40B4-BE49-F238E27FC236}">
                <a16:creationId xmlns:a16="http://schemas.microsoft.com/office/drawing/2014/main" id="{2AB44295-AC8A-1374-7BC0-40C8F217F935}"/>
              </a:ext>
            </a:extLst>
          </p:cNvPr>
          <p:cNvSpPr txBox="1"/>
          <p:nvPr/>
        </p:nvSpPr>
        <p:spPr>
          <a:xfrm>
            <a:off x="2764303" y="865163"/>
            <a:ext cx="11837963" cy="1569660"/>
          </a:xfrm>
          <a:prstGeom prst="rect">
            <a:avLst/>
          </a:prstGeom>
          <a:noFill/>
        </p:spPr>
        <p:txBody>
          <a:bodyPr wrap="square" rtlCol="0">
            <a:spAutoFit/>
          </a:bodyPr>
          <a:lstStyle/>
          <a:p>
            <a:pPr algn="ctr"/>
            <a:r>
              <a:rPr lang="es-ES" sz="4800" b="1" dirty="0">
                <a:solidFill>
                  <a:schemeClr val="tx2"/>
                </a:solidFill>
                <a:effectLst>
                  <a:outerShdw blurRad="38100" dist="38100" dir="2700000" algn="tl">
                    <a:srgbClr val="000000">
                      <a:alpha val="43137"/>
                    </a:srgbClr>
                  </a:outerShdw>
                </a:effectLst>
                <a:latin typeface="Comic Sans MS" panose="030F0702030302020204" pitchFamily="66" charset="0"/>
                <a:ea typeface="+mj-ea"/>
                <a:cs typeface="+mj-cs"/>
              </a:rPr>
              <a:t>ACCIDENTE DE TRABAJO Y ENFERMEDAD LABORAL</a:t>
            </a:r>
            <a:endParaRPr lang="es-CO" sz="4800" b="1" dirty="0">
              <a:solidFill>
                <a:schemeClr val="tx2"/>
              </a:solidFill>
              <a:effectLst>
                <a:outerShdw blurRad="38100" dist="38100" dir="2700000" algn="tl">
                  <a:srgbClr val="000000">
                    <a:alpha val="43137"/>
                  </a:srgbClr>
                </a:outerShdw>
              </a:effectLst>
              <a:latin typeface="Comic Sans MS" panose="030F0702030302020204" pitchFamily="66" charset="0"/>
              <a:ea typeface="+mj-ea"/>
              <a:cs typeface="+mj-cs"/>
            </a:endParaRPr>
          </a:p>
        </p:txBody>
      </p:sp>
      <p:pic>
        <p:nvPicPr>
          <p:cNvPr id="2" name="Imagen 1">
            <a:extLst>
              <a:ext uri="{FF2B5EF4-FFF2-40B4-BE49-F238E27FC236}">
                <a16:creationId xmlns:a16="http://schemas.microsoft.com/office/drawing/2014/main" id="{18048E92-7464-EBB9-0208-E13E348D4121}"/>
              </a:ext>
            </a:extLst>
          </p:cNvPr>
          <p:cNvPicPr>
            <a:picLocks noChangeAspect="1"/>
          </p:cNvPicPr>
          <p:nvPr/>
        </p:nvPicPr>
        <p:blipFill>
          <a:blip r:embed="rId2"/>
          <a:stretch>
            <a:fillRect/>
          </a:stretch>
        </p:blipFill>
        <p:spPr>
          <a:xfrm>
            <a:off x="11963400" y="2949581"/>
            <a:ext cx="5757333" cy="3238500"/>
          </a:xfrm>
          <a:prstGeom prst="rect">
            <a:avLst/>
          </a:prstGeom>
        </p:spPr>
      </p:pic>
      <p:pic>
        <p:nvPicPr>
          <p:cNvPr id="6" name="Imagen 5">
            <a:extLst>
              <a:ext uri="{FF2B5EF4-FFF2-40B4-BE49-F238E27FC236}">
                <a16:creationId xmlns:a16="http://schemas.microsoft.com/office/drawing/2014/main" id="{0797899E-70A3-76BC-FF3C-D764287F53EE}"/>
              </a:ext>
            </a:extLst>
          </p:cNvPr>
          <p:cNvPicPr>
            <a:picLocks noChangeAspect="1"/>
          </p:cNvPicPr>
          <p:nvPr/>
        </p:nvPicPr>
        <p:blipFill>
          <a:blip r:embed="rId3"/>
          <a:stretch>
            <a:fillRect/>
          </a:stretch>
        </p:blipFill>
        <p:spPr>
          <a:xfrm>
            <a:off x="12356041" y="6438900"/>
            <a:ext cx="4972050" cy="3524250"/>
          </a:xfrm>
          <a:prstGeom prst="rect">
            <a:avLst/>
          </a:prstGeom>
        </p:spPr>
      </p:pic>
    </p:spTree>
    <p:extLst>
      <p:ext uri="{BB962C8B-B14F-4D97-AF65-F5344CB8AC3E}">
        <p14:creationId xmlns:p14="http://schemas.microsoft.com/office/powerpoint/2010/main" val="13719298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9144000" y="4446861"/>
            <a:ext cx="8555623" cy="2011063"/>
          </a:xfrm>
          <a:prstGeom prst="rect">
            <a:avLst/>
          </a:prstGeom>
        </p:spPr>
        <p:txBody>
          <a:bodyPr lIns="0" tIns="0" rIns="0" bIns="0" rtlCol="0" anchor="t">
            <a:spAutoFit/>
          </a:bodyPr>
          <a:lstStyle/>
          <a:p>
            <a:pPr algn="ctr">
              <a:lnSpc>
                <a:spcPts val="5128"/>
              </a:lnSpc>
            </a:pPr>
            <a:r>
              <a:rPr lang="en-US" sz="7200" b="1" dirty="0">
                <a:solidFill>
                  <a:schemeClr val="tx2"/>
                </a:solidFill>
                <a:effectLst>
                  <a:outerShdw blurRad="38100" dist="38100" dir="2700000" algn="tl">
                    <a:srgbClr val="000000">
                      <a:alpha val="43137"/>
                    </a:srgbClr>
                  </a:outerShdw>
                </a:effectLst>
                <a:latin typeface="Comic Sans MS" panose="030F0702030302020204" pitchFamily="66" charset="0"/>
                <a:ea typeface="Codec Pro ExtraBold"/>
                <a:cs typeface="Codec Pro ExtraBold"/>
                <a:sym typeface="Codec Pro ExtraBold"/>
              </a:rPr>
              <a:t>REPORTE ACCIDENTE DE TRABAJO</a:t>
            </a:r>
          </a:p>
        </p:txBody>
      </p:sp>
      <p:sp>
        <p:nvSpPr>
          <p:cNvPr id="6" name="TextBox 6"/>
          <p:cNvSpPr txBox="1"/>
          <p:nvPr/>
        </p:nvSpPr>
        <p:spPr>
          <a:xfrm>
            <a:off x="6453342" y="6877264"/>
            <a:ext cx="5463882" cy="487504"/>
          </a:xfrm>
          <a:prstGeom prst="rect">
            <a:avLst/>
          </a:prstGeom>
        </p:spPr>
        <p:txBody>
          <a:bodyPr lIns="0" tIns="0" rIns="0" bIns="0" rtlCol="0" anchor="t">
            <a:spAutoFit/>
          </a:bodyPr>
          <a:lstStyle/>
          <a:p>
            <a:pPr algn="ctr">
              <a:lnSpc>
                <a:spcPts val="3920"/>
              </a:lnSpc>
            </a:pPr>
            <a:r>
              <a:rPr lang="en-US" sz="2841" spc="278">
                <a:solidFill>
                  <a:srgbClr val="FFFFFF"/>
                </a:solidFill>
                <a:latin typeface="Open Sauce"/>
                <a:ea typeface="Open Sauce"/>
                <a:cs typeface="Open Sauce"/>
                <a:sym typeface="Open Sauce"/>
              </a:rPr>
              <a:t>Nuevos clientes</a:t>
            </a:r>
          </a:p>
        </p:txBody>
      </p:sp>
      <p:pic>
        <p:nvPicPr>
          <p:cNvPr id="7" name="Imagen 6">
            <a:extLst>
              <a:ext uri="{FF2B5EF4-FFF2-40B4-BE49-F238E27FC236}">
                <a16:creationId xmlns:a16="http://schemas.microsoft.com/office/drawing/2014/main" id="{2C63DDC2-C40C-9B8C-0228-4D9CEF38F5C4}"/>
              </a:ext>
            </a:extLst>
          </p:cNvPr>
          <p:cNvPicPr>
            <a:picLocks noChangeAspect="1"/>
          </p:cNvPicPr>
          <p:nvPr/>
        </p:nvPicPr>
        <p:blipFill>
          <a:blip r:embed="rId2"/>
          <a:stretch>
            <a:fillRect/>
          </a:stretch>
        </p:blipFill>
        <p:spPr>
          <a:xfrm>
            <a:off x="1828800" y="176173"/>
            <a:ext cx="6400800" cy="9601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6453342" y="6877264"/>
            <a:ext cx="5463882" cy="487504"/>
          </a:xfrm>
          <a:prstGeom prst="rect">
            <a:avLst/>
          </a:prstGeom>
        </p:spPr>
        <p:txBody>
          <a:bodyPr lIns="0" tIns="0" rIns="0" bIns="0" rtlCol="0" anchor="t">
            <a:spAutoFit/>
          </a:bodyPr>
          <a:lstStyle/>
          <a:p>
            <a:pPr algn="ctr">
              <a:lnSpc>
                <a:spcPts val="3920"/>
              </a:lnSpc>
            </a:pPr>
            <a:r>
              <a:rPr lang="en-US" sz="2841" spc="278">
                <a:solidFill>
                  <a:srgbClr val="FFFFFF"/>
                </a:solidFill>
                <a:latin typeface="Open Sauce"/>
                <a:ea typeface="Open Sauce"/>
                <a:cs typeface="Open Sauce"/>
                <a:sym typeface="Open Sauce"/>
              </a:rPr>
              <a:t>Nuevos clientes</a:t>
            </a:r>
          </a:p>
        </p:txBody>
      </p:sp>
      <p:sp>
        <p:nvSpPr>
          <p:cNvPr id="10" name="CuadroTexto 9">
            <a:extLst>
              <a:ext uri="{FF2B5EF4-FFF2-40B4-BE49-F238E27FC236}">
                <a16:creationId xmlns:a16="http://schemas.microsoft.com/office/drawing/2014/main" id="{0416A2B8-D52B-D462-6745-8FA22FA96A34}"/>
              </a:ext>
            </a:extLst>
          </p:cNvPr>
          <p:cNvSpPr txBox="1"/>
          <p:nvPr/>
        </p:nvSpPr>
        <p:spPr>
          <a:xfrm>
            <a:off x="533400" y="246058"/>
            <a:ext cx="16459200" cy="1006429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prstClr val="black"/>
                </a:solidFill>
                <a:effectLst/>
                <a:uLnTx/>
                <a:uFillTx/>
                <a:latin typeface="Comic Sans MS" panose="030F0702030302020204" pitchFamily="66" charset="0"/>
              </a:rPr>
              <a:t>¿</a:t>
            </a:r>
            <a:r>
              <a:rPr kumimoji="0" lang="es-MX" sz="2400" b="1" i="0" u="none" strike="noStrike" kern="1200" cap="none" spc="0" normalizeH="0" baseline="0" noProof="0" dirty="0">
                <a:ln>
                  <a:noFill/>
                </a:ln>
                <a:solidFill>
                  <a:prstClr val="black"/>
                </a:solidFill>
                <a:effectLst/>
                <a:uLnTx/>
                <a:uFillTx/>
                <a:latin typeface="Comic Sans MS" panose="030F0702030302020204" pitchFamily="66" charset="0"/>
              </a:rPr>
              <a:t>QUÉ DEBE REPORTARSE?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Comic Sans MS" panose="030F0702030302020204" pitchFamily="66" charset="0"/>
              </a:rPr>
              <a:t>Accidente de trabajo con lesión.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Comic Sans MS" panose="030F0702030302020204" pitchFamily="66" charset="0"/>
              </a:rPr>
              <a:t>Exposición accidental a riesgo biológico.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Comic Sans MS" panose="030F0702030302020204" pitchFamily="66" charset="0"/>
              </a:rPr>
              <a:t>Accidentes con elementos cortopunzantes.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Comic Sans MS" panose="030F0702030302020204" pitchFamily="66" charset="0"/>
              </a:rPr>
              <a:t>Derrames de sustancias químicas con afectación al trabajador.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Comic Sans MS" panose="030F0702030302020204" pitchFamily="66" charset="0"/>
              </a:rPr>
              <a:t>PROCEDIMIENTO PARA REPORTAR UN ACCIDENTE DE TRABAJO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Comic Sans MS" panose="030F0702030302020204" pitchFamily="66" charset="0"/>
              </a:rPr>
              <a:t>1. ATENDER LA EMERGENCIA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Comic Sans MS" panose="030F0702030302020204" pitchFamily="66" charset="0"/>
              </a:rPr>
              <a:t>Mantener la calma.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Comic Sans MS" panose="030F0702030302020204" pitchFamily="66" charset="0"/>
              </a:rPr>
              <a:t>Solicitar ayuda inmediata.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Comic Sans MS" panose="030F0702030302020204" pitchFamily="66" charset="0"/>
              </a:rPr>
              <a:t>Brindar primeros auxilios si es seguro hacerlo.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Comic Sans MS" panose="030F0702030302020204" pitchFamily="66" charset="0"/>
              </a:rPr>
              <a:t>Trasladar al trabajador al servicio de urgencias cuando sea necesario.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Comic Sans MS" panose="030F0702030302020204" pitchFamily="66" charset="0"/>
              </a:rPr>
              <a:t>2. INFORMAR INMEDIATAMENTE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Comic Sans MS" panose="030F0702030302020204" pitchFamily="66" charset="0"/>
              </a:rPr>
              <a:t>El trabajador o quien presencie el accidente debe informar de inmediato 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Comic Sans MS" panose="030F0702030302020204" pitchFamily="66" charset="0"/>
              </a:rPr>
              <a:t>Jefe inmediato.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Comic Sans MS" panose="030F0702030302020204" pitchFamily="66" charset="0"/>
              </a:rPr>
              <a:t>Área de Seguridad y Salud en el Trabajo (SST).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Comic Sans MS" panose="030F0702030302020204" pitchFamily="66" charset="0"/>
              </a:rPr>
              <a:t>Talento Humano (según el procedimiento institucional).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Comic Sans MS" panose="030F0702030302020204" pitchFamily="66" charset="0"/>
              </a:rPr>
              <a:t>3. REPORTAR EL ACCIDENTE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Comic Sans MS" panose="030F0702030302020204" pitchFamily="66" charset="0"/>
              </a:rPr>
              <a:t>Suministrar información clara sobre: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Comic Sans MS" panose="030F0702030302020204" pitchFamily="66" charset="0"/>
              </a:rPr>
              <a:t>Fecha y hora del accidente.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Comic Sans MS" panose="030F0702030302020204" pitchFamily="66" charset="0"/>
              </a:rPr>
              <a:t>Lugar donde ocurrió.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Comic Sans MS" panose="030F0702030302020204" pitchFamily="66" charset="0"/>
              </a:rPr>
              <a:t>Actividad que realizaba.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Comic Sans MS" panose="030F0702030302020204" pitchFamily="66" charset="0"/>
              </a:rPr>
              <a:t>Descripción de lo sucedido.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Comic Sans MS" panose="030F0702030302020204" pitchFamily="66" charset="0"/>
              </a:rPr>
              <a:t>Lesiones presentadas.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Comic Sans MS" panose="030F0702030302020204" pitchFamily="66" charset="0"/>
              </a:rPr>
              <a:t>Testigos del evento.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Comic Sans MS" panose="030F0702030302020204" pitchFamily="66" charset="0"/>
              </a:rPr>
              <a:t>4. REPORTE A LA ARL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Comic Sans MS" panose="030F0702030302020204" pitchFamily="66" charset="0"/>
              </a:rPr>
              <a:t>La institución realizará el reporte del accidente de trabajo a la Administradora de Riesgos Laborales (ARL) dentro de los tiempos establecidos por la normatividad vigente 24 Horas máximo</a:t>
            </a:r>
            <a:r>
              <a:rPr kumimoji="0" lang="es-MX" sz="2000" b="0" i="0" u="none" strike="noStrike" kern="1200" cap="none" spc="0" normalizeH="0" baseline="0" noProof="0" dirty="0">
                <a:ln>
                  <a:noFill/>
                </a:ln>
                <a:solidFill>
                  <a:prstClr val="black"/>
                </a:solidFill>
                <a:effectLst/>
                <a:uLnTx/>
                <a:uFillTx/>
                <a:latin typeface="Comic Sans MS" panose="030F0702030302020204" pitchFamily="66" charset="0"/>
              </a:rPr>
              <a:t>.</a:t>
            </a:r>
          </a:p>
        </p:txBody>
      </p:sp>
      <p:pic>
        <p:nvPicPr>
          <p:cNvPr id="11" name="Imagen 10">
            <a:extLst>
              <a:ext uri="{FF2B5EF4-FFF2-40B4-BE49-F238E27FC236}">
                <a16:creationId xmlns:a16="http://schemas.microsoft.com/office/drawing/2014/main" id="{EF7D74EA-C769-8580-57B6-8AC4EB61C34E}"/>
              </a:ext>
            </a:extLst>
          </p:cNvPr>
          <p:cNvPicPr>
            <a:picLocks noChangeAspect="1"/>
          </p:cNvPicPr>
          <p:nvPr/>
        </p:nvPicPr>
        <p:blipFill>
          <a:blip r:embed="rId2"/>
          <a:stretch>
            <a:fillRect/>
          </a:stretch>
        </p:blipFill>
        <p:spPr>
          <a:xfrm>
            <a:off x="10439400" y="952500"/>
            <a:ext cx="7048500" cy="70485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E7005E7-5539-2CC3-9B59-CB05A689D070}"/>
              </a:ext>
            </a:extLst>
          </p:cNvPr>
          <p:cNvPicPr>
            <a:picLocks noChangeAspect="1"/>
          </p:cNvPicPr>
          <p:nvPr/>
        </p:nvPicPr>
        <p:blipFill>
          <a:blip r:embed="rId2"/>
          <a:stretch>
            <a:fillRect/>
          </a:stretch>
        </p:blipFill>
        <p:spPr>
          <a:xfrm>
            <a:off x="1524000" y="3151623"/>
            <a:ext cx="14802883" cy="7135377"/>
          </a:xfrm>
          <a:prstGeom prst="rect">
            <a:avLst/>
          </a:prstGeom>
        </p:spPr>
      </p:pic>
      <p:sp>
        <p:nvSpPr>
          <p:cNvPr id="3" name="Freeform 15">
            <a:extLst>
              <a:ext uri="{FF2B5EF4-FFF2-40B4-BE49-F238E27FC236}">
                <a16:creationId xmlns:a16="http://schemas.microsoft.com/office/drawing/2014/main" id="{E08040E1-50A8-694C-6792-033D2B79360B}"/>
              </a:ext>
            </a:extLst>
          </p:cNvPr>
          <p:cNvSpPr/>
          <p:nvPr/>
        </p:nvSpPr>
        <p:spPr>
          <a:xfrm>
            <a:off x="5791200" y="1474963"/>
            <a:ext cx="4819646" cy="1676660"/>
          </a:xfrm>
          <a:custGeom>
            <a:avLst/>
            <a:gdLst/>
            <a:ahLst/>
            <a:cxnLst/>
            <a:rect l="l" t="t" r="r" b="b"/>
            <a:pathLst>
              <a:path w="4819646" h="1676660">
                <a:moveTo>
                  <a:pt x="0" y="0"/>
                </a:moveTo>
                <a:lnTo>
                  <a:pt x="4819646" y="0"/>
                </a:lnTo>
                <a:lnTo>
                  <a:pt x="4819646" y="1676660"/>
                </a:lnTo>
                <a:lnTo>
                  <a:pt x="0" y="1676660"/>
                </a:lnTo>
                <a:lnTo>
                  <a:pt x="0" y="0"/>
                </a:lnTo>
                <a:close/>
              </a:path>
            </a:pathLst>
          </a:custGeom>
          <a:blipFill>
            <a:blip r:embed="rId3"/>
            <a:stretch>
              <a:fillRect/>
            </a:stretch>
          </a:blipFill>
        </p:spPr>
      </p:sp>
    </p:spTree>
    <p:extLst>
      <p:ext uri="{BB962C8B-B14F-4D97-AF65-F5344CB8AC3E}">
        <p14:creationId xmlns:p14="http://schemas.microsoft.com/office/powerpoint/2010/main" val="2686926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6825956" y="5427026"/>
            <a:ext cx="47625" cy="4637272"/>
            <a:chOff x="0" y="0"/>
            <a:chExt cx="12543" cy="1221339"/>
          </a:xfrm>
        </p:grpSpPr>
        <p:sp>
          <p:nvSpPr>
            <p:cNvPr id="8" name="Freeform 8"/>
            <p:cNvSpPr/>
            <p:nvPr/>
          </p:nvSpPr>
          <p:spPr>
            <a:xfrm>
              <a:off x="0" y="0"/>
              <a:ext cx="12543" cy="1221339"/>
            </a:xfrm>
            <a:custGeom>
              <a:avLst/>
              <a:gdLst/>
              <a:ahLst/>
              <a:cxnLst/>
              <a:rect l="l" t="t" r="r" b="b"/>
              <a:pathLst>
                <a:path w="12543" h="1221339">
                  <a:moveTo>
                    <a:pt x="0" y="0"/>
                  </a:moveTo>
                  <a:lnTo>
                    <a:pt x="12543" y="0"/>
                  </a:lnTo>
                  <a:lnTo>
                    <a:pt x="12543" y="1221339"/>
                  </a:lnTo>
                  <a:lnTo>
                    <a:pt x="0" y="1221339"/>
                  </a:lnTo>
                  <a:close/>
                </a:path>
              </a:pathLst>
            </a:custGeom>
            <a:solidFill>
              <a:srgbClr val="111844"/>
            </a:solidFill>
          </p:spPr>
        </p:sp>
        <p:sp>
          <p:nvSpPr>
            <p:cNvPr id="9" name="TextBox 9"/>
            <p:cNvSpPr txBox="1"/>
            <p:nvPr/>
          </p:nvSpPr>
          <p:spPr>
            <a:xfrm>
              <a:off x="0" y="-19050"/>
              <a:ext cx="12543" cy="1240389"/>
            </a:xfrm>
            <a:prstGeom prst="rect">
              <a:avLst/>
            </a:prstGeom>
          </p:spPr>
          <p:txBody>
            <a:bodyPr lIns="50800" tIns="50800" rIns="50800" bIns="50800" rtlCol="0" anchor="ctr"/>
            <a:lstStyle/>
            <a:p>
              <a:pPr algn="ctr">
                <a:lnSpc>
                  <a:spcPts val="2859"/>
                </a:lnSpc>
              </a:pPr>
              <a:endParaRPr/>
            </a:p>
          </p:txBody>
        </p:sp>
      </p:grpSp>
      <p:sp>
        <p:nvSpPr>
          <p:cNvPr id="10" name="TextBox 10"/>
          <p:cNvSpPr txBox="1"/>
          <p:nvPr/>
        </p:nvSpPr>
        <p:spPr>
          <a:xfrm>
            <a:off x="3034263" y="730237"/>
            <a:ext cx="11783259" cy="2793329"/>
          </a:xfrm>
          <a:prstGeom prst="rect">
            <a:avLst/>
          </a:prstGeom>
        </p:spPr>
        <p:txBody>
          <a:bodyPr wrap="square" lIns="0" tIns="0" rIns="0" bIns="0" rtlCol="0" anchor="t">
            <a:spAutoFit/>
          </a:bodyPr>
          <a:lstStyle/>
          <a:p>
            <a:pPr marL="0" lvl="0" indent="0" algn="ctr">
              <a:lnSpc>
                <a:spcPts val="11502"/>
              </a:lnSpc>
              <a:spcBef>
                <a:spcPct val="0"/>
              </a:spcBef>
            </a:pPr>
            <a:r>
              <a:rPr lang="en-US" sz="6600" b="1" dirty="0">
                <a:solidFill>
                  <a:schemeClr val="tx2"/>
                </a:solidFill>
                <a:effectLst>
                  <a:outerShdw blurRad="38100" dist="38100" dir="2700000" algn="tl">
                    <a:srgbClr val="000000">
                      <a:alpha val="43137"/>
                    </a:srgbClr>
                  </a:outerShdw>
                </a:effectLst>
                <a:latin typeface="Comic Sans MS" panose="030F0702030302020204" pitchFamily="66" charset="0"/>
                <a:ea typeface="Codec Pro ExtraBold"/>
                <a:cs typeface="Codec Pro ExtraBold"/>
                <a:sym typeface="Codec Pro ExtraBold"/>
              </a:rPr>
              <a:t>PLATAFORMA ESTRATEGICA</a:t>
            </a:r>
          </a:p>
        </p:txBody>
      </p:sp>
      <p:grpSp>
        <p:nvGrpSpPr>
          <p:cNvPr id="11" name="Group 11"/>
          <p:cNvGrpSpPr/>
          <p:nvPr/>
        </p:nvGrpSpPr>
        <p:grpSpPr>
          <a:xfrm>
            <a:off x="12549575" y="5427026"/>
            <a:ext cx="47625" cy="4637272"/>
            <a:chOff x="0" y="0"/>
            <a:chExt cx="12543" cy="1221339"/>
          </a:xfrm>
        </p:grpSpPr>
        <p:sp>
          <p:nvSpPr>
            <p:cNvPr id="12" name="Freeform 12"/>
            <p:cNvSpPr/>
            <p:nvPr/>
          </p:nvSpPr>
          <p:spPr>
            <a:xfrm>
              <a:off x="0" y="0"/>
              <a:ext cx="12543" cy="1221339"/>
            </a:xfrm>
            <a:custGeom>
              <a:avLst/>
              <a:gdLst/>
              <a:ahLst/>
              <a:cxnLst/>
              <a:rect l="l" t="t" r="r" b="b"/>
              <a:pathLst>
                <a:path w="12543" h="1221339">
                  <a:moveTo>
                    <a:pt x="0" y="0"/>
                  </a:moveTo>
                  <a:lnTo>
                    <a:pt x="12543" y="0"/>
                  </a:lnTo>
                  <a:lnTo>
                    <a:pt x="12543" y="1221339"/>
                  </a:lnTo>
                  <a:lnTo>
                    <a:pt x="0" y="1221339"/>
                  </a:lnTo>
                  <a:close/>
                </a:path>
              </a:pathLst>
            </a:custGeom>
            <a:solidFill>
              <a:srgbClr val="111844"/>
            </a:solidFill>
          </p:spPr>
        </p:sp>
        <p:sp>
          <p:nvSpPr>
            <p:cNvPr id="13" name="TextBox 13"/>
            <p:cNvSpPr txBox="1"/>
            <p:nvPr/>
          </p:nvSpPr>
          <p:spPr>
            <a:xfrm>
              <a:off x="0" y="-19050"/>
              <a:ext cx="12543" cy="1240389"/>
            </a:xfrm>
            <a:prstGeom prst="rect">
              <a:avLst/>
            </a:prstGeom>
          </p:spPr>
          <p:txBody>
            <a:bodyPr lIns="50800" tIns="50800" rIns="50800" bIns="50800" rtlCol="0" anchor="ctr"/>
            <a:lstStyle/>
            <a:p>
              <a:pPr algn="ctr">
                <a:lnSpc>
                  <a:spcPts val="2859"/>
                </a:lnSpc>
              </a:pPr>
              <a:endParaRPr/>
            </a:p>
          </p:txBody>
        </p:sp>
      </p:grpSp>
      <p:sp>
        <p:nvSpPr>
          <p:cNvPr id="14" name="TextBox 14"/>
          <p:cNvSpPr txBox="1"/>
          <p:nvPr/>
        </p:nvSpPr>
        <p:spPr>
          <a:xfrm>
            <a:off x="8104855" y="4867761"/>
            <a:ext cx="2732632" cy="390855"/>
          </a:xfrm>
          <a:prstGeom prst="rect">
            <a:avLst/>
          </a:prstGeom>
        </p:spPr>
        <p:txBody>
          <a:bodyPr lIns="0" tIns="0" rIns="0" bIns="0" rtlCol="0" anchor="t">
            <a:spAutoFit/>
          </a:bodyPr>
          <a:lstStyle>
            <a:defPPr>
              <a:defRPr lang="en-US"/>
            </a:defPPr>
            <a:lvl1pPr algn="ctr">
              <a:lnSpc>
                <a:spcPts val="3231"/>
              </a:lnSpc>
              <a:defRPr sz="2341" b="1">
                <a:solidFill>
                  <a:srgbClr val="231F20"/>
                </a:solidFill>
                <a:latin typeface="Comic Sans MS" panose="030F0702030302020204" pitchFamily="66" charset="0"/>
                <a:ea typeface="Open Sauce Bold"/>
                <a:cs typeface="Open Sauce Bold"/>
              </a:defRPr>
            </a:lvl1pPr>
          </a:lstStyle>
          <a:p>
            <a:r>
              <a:rPr lang="en-US" dirty="0">
                <a:solidFill>
                  <a:schemeClr val="tx2"/>
                </a:solidFill>
                <a:effectLst>
                  <a:outerShdw blurRad="38100" dist="38100" dir="2700000" algn="tl">
                    <a:srgbClr val="000000">
                      <a:alpha val="43137"/>
                    </a:srgbClr>
                  </a:outerShdw>
                </a:effectLst>
                <a:sym typeface="Open Sauce Bold"/>
              </a:rPr>
              <a:t>VISIÓN</a:t>
            </a:r>
          </a:p>
        </p:txBody>
      </p:sp>
      <p:sp>
        <p:nvSpPr>
          <p:cNvPr id="15" name="TextBox 15"/>
          <p:cNvSpPr txBox="1"/>
          <p:nvPr/>
        </p:nvSpPr>
        <p:spPr>
          <a:xfrm>
            <a:off x="2276302" y="4867761"/>
            <a:ext cx="2732632" cy="390855"/>
          </a:xfrm>
          <a:prstGeom prst="rect">
            <a:avLst/>
          </a:prstGeom>
        </p:spPr>
        <p:txBody>
          <a:bodyPr lIns="0" tIns="0" rIns="0" bIns="0" rtlCol="0" anchor="t">
            <a:spAutoFit/>
          </a:bodyPr>
          <a:lstStyle/>
          <a:p>
            <a:pPr algn="ctr">
              <a:lnSpc>
                <a:spcPts val="3231"/>
              </a:lnSpc>
            </a:pPr>
            <a:r>
              <a:rPr lang="en-US" sz="2341" b="1" dirty="0">
                <a:solidFill>
                  <a:schemeClr val="tx2"/>
                </a:solidFill>
                <a:effectLst>
                  <a:outerShdw blurRad="38100" dist="38100" dir="2700000" algn="tl">
                    <a:srgbClr val="000000">
                      <a:alpha val="43137"/>
                    </a:srgbClr>
                  </a:outerShdw>
                </a:effectLst>
                <a:latin typeface="Comic Sans MS" panose="030F0702030302020204" pitchFamily="66" charset="0"/>
                <a:ea typeface="Open Sauce Bold"/>
                <a:cs typeface="Open Sauce Bold"/>
                <a:sym typeface="Open Sauce Bold"/>
              </a:rPr>
              <a:t>MISIÓN</a:t>
            </a:r>
          </a:p>
        </p:txBody>
      </p:sp>
      <p:sp>
        <p:nvSpPr>
          <p:cNvPr id="16" name="TextBox 16"/>
          <p:cNvSpPr txBox="1"/>
          <p:nvPr/>
        </p:nvSpPr>
        <p:spPr>
          <a:xfrm>
            <a:off x="12609577" y="4867760"/>
            <a:ext cx="4774323" cy="390855"/>
          </a:xfrm>
          <a:prstGeom prst="rect">
            <a:avLst/>
          </a:prstGeom>
        </p:spPr>
        <p:txBody>
          <a:bodyPr lIns="0" tIns="0" rIns="0" bIns="0" rtlCol="0" anchor="t">
            <a:spAutoFit/>
          </a:bodyPr>
          <a:lstStyle>
            <a:defPPr>
              <a:defRPr lang="en-US"/>
            </a:defPPr>
            <a:lvl1pPr algn="ctr">
              <a:lnSpc>
                <a:spcPts val="3231"/>
              </a:lnSpc>
              <a:defRPr sz="2341" b="1">
                <a:solidFill>
                  <a:srgbClr val="231F20"/>
                </a:solidFill>
                <a:latin typeface="Comic Sans MS" panose="030F0702030302020204" pitchFamily="66" charset="0"/>
                <a:ea typeface="Open Sauce Bold"/>
                <a:cs typeface="Open Sauce Bold"/>
              </a:defRPr>
            </a:lvl1pPr>
          </a:lstStyle>
          <a:p>
            <a:r>
              <a:rPr lang="en-US" dirty="0">
                <a:solidFill>
                  <a:schemeClr val="tx2"/>
                </a:solidFill>
                <a:effectLst>
                  <a:outerShdw blurRad="38100" dist="38100" dir="2700000" algn="tl">
                    <a:srgbClr val="000000">
                      <a:alpha val="43137"/>
                    </a:srgbClr>
                  </a:outerShdw>
                </a:effectLst>
                <a:sym typeface="Open Sauce Bold"/>
              </a:rPr>
              <a:t>VALORES CORPORATIVOS</a:t>
            </a:r>
          </a:p>
        </p:txBody>
      </p:sp>
      <p:sp>
        <p:nvSpPr>
          <p:cNvPr id="17" name="TextBox 17"/>
          <p:cNvSpPr txBox="1"/>
          <p:nvPr/>
        </p:nvSpPr>
        <p:spPr>
          <a:xfrm>
            <a:off x="186241" y="5859211"/>
            <a:ext cx="6350225" cy="3950120"/>
          </a:xfrm>
          <a:prstGeom prst="rect">
            <a:avLst/>
          </a:prstGeom>
        </p:spPr>
        <p:txBody>
          <a:bodyPr lIns="0" tIns="0" rIns="0" bIns="0" rtlCol="0" anchor="t">
            <a:spAutoFit/>
          </a:bodyPr>
          <a:lstStyle/>
          <a:p>
            <a:pPr algn="just">
              <a:lnSpc>
                <a:spcPts val="2821"/>
              </a:lnSpc>
            </a:pPr>
            <a:r>
              <a:rPr lang="es-CO" sz="2800" dirty="0">
                <a:solidFill>
                  <a:srgbClr val="231F20"/>
                </a:solidFill>
                <a:latin typeface="Comic Sans MS" panose="030F0702030302020204" pitchFamily="66" charset="0"/>
                <a:ea typeface="Open Sauce"/>
                <a:cs typeface="Open Sauce"/>
                <a:sym typeface="Open Sauce"/>
              </a:rPr>
              <a:t>La Clínica Emperatriz, entidad privada, brinda servicios de salud en el área de consulta y exámenes especializados, cirugía ambulatoria y hospitalización de corta estancia a la comunidad llanera, con los más altos estándares de calidad técnica y humana, comprometida en mejorar la calidad de vida de la población, y constituyéndose en modelo de servicio en la región.</a:t>
            </a:r>
          </a:p>
        </p:txBody>
      </p:sp>
      <p:sp>
        <p:nvSpPr>
          <p:cNvPr id="18" name="TextBox 18"/>
          <p:cNvSpPr txBox="1"/>
          <p:nvPr/>
        </p:nvSpPr>
        <p:spPr>
          <a:xfrm>
            <a:off x="6976497" y="5516655"/>
            <a:ext cx="5410975" cy="4668266"/>
          </a:xfrm>
          <a:prstGeom prst="rect">
            <a:avLst/>
          </a:prstGeom>
        </p:spPr>
        <p:txBody>
          <a:bodyPr lIns="0" tIns="0" rIns="0" bIns="0" rtlCol="0" anchor="t">
            <a:spAutoFit/>
          </a:bodyPr>
          <a:lstStyle>
            <a:defPPr>
              <a:defRPr lang="en-US"/>
            </a:defPPr>
            <a:lvl1pPr algn="just">
              <a:lnSpc>
                <a:spcPts val="2821"/>
              </a:lnSpc>
              <a:defRPr sz="2800">
                <a:solidFill>
                  <a:srgbClr val="231F20"/>
                </a:solidFill>
                <a:latin typeface="Comic Sans MS" panose="030F0702030302020204" pitchFamily="66" charset="0"/>
                <a:ea typeface="Open Sauce"/>
                <a:cs typeface="Open Sauce"/>
              </a:defRPr>
            </a:lvl1pPr>
          </a:lstStyle>
          <a:p>
            <a:r>
              <a:rPr lang="es-CO" dirty="0">
                <a:sym typeface="Open Sauce"/>
              </a:rPr>
              <a:t>Clínica Emperatriz será reconocida como el modelo referente en nuestra región en la prestación de servicios especializados de salud en el área de consulta externa y diagnóstico especializado, cirugía ambulatoria y hospitalización de corta estancia, gracias a su liderazgo, capacidad estructural, organizativa, tecnológica y humana.</a:t>
            </a:r>
          </a:p>
        </p:txBody>
      </p:sp>
      <p:sp>
        <p:nvSpPr>
          <p:cNvPr id="19" name="TextBox 19"/>
          <p:cNvSpPr txBox="1"/>
          <p:nvPr/>
        </p:nvSpPr>
        <p:spPr>
          <a:xfrm>
            <a:off x="12915900" y="6098542"/>
            <a:ext cx="4468000" cy="2154757"/>
          </a:xfrm>
          <a:prstGeom prst="rect">
            <a:avLst/>
          </a:prstGeom>
        </p:spPr>
        <p:txBody>
          <a:bodyPr lIns="0" tIns="0" rIns="0" bIns="0" rtlCol="0" anchor="t">
            <a:spAutoFit/>
          </a:bodyPr>
          <a:lstStyle>
            <a:defPPr>
              <a:defRPr lang="en-US"/>
            </a:defPPr>
            <a:lvl1pPr algn="just">
              <a:lnSpc>
                <a:spcPts val="2821"/>
              </a:lnSpc>
              <a:defRPr sz="2800">
                <a:solidFill>
                  <a:srgbClr val="231F20"/>
                </a:solidFill>
                <a:latin typeface="Comic Sans MS" panose="030F0702030302020204" pitchFamily="66" charset="0"/>
                <a:ea typeface="Open Sauce"/>
                <a:cs typeface="Open Sauce"/>
              </a:defRPr>
            </a:lvl1pPr>
          </a:lstStyle>
          <a:p>
            <a:pPr marL="457200" indent="-457200">
              <a:buFont typeface="Wingdings" panose="05000000000000000000" pitchFamily="2" charset="2"/>
              <a:buChar char="v"/>
            </a:pPr>
            <a:r>
              <a:rPr lang="es-CO">
                <a:sym typeface="Open Sauce"/>
              </a:rPr>
              <a:t>Ética</a:t>
            </a:r>
          </a:p>
          <a:p>
            <a:pPr marL="457200" indent="-457200">
              <a:buFont typeface="Wingdings" panose="05000000000000000000" pitchFamily="2" charset="2"/>
              <a:buChar char="v"/>
            </a:pPr>
            <a:r>
              <a:rPr lang="es-CO" dirty="0">
                <a:sym typeface="Open Sauce"/>
              </a:rPr>
              <a:t>Pertenencia</a:t>
            </a:r>
          </a:p>
          <a:p>
            <a:pPr marL="457200" indent="-457200">
              <a:buFont typeface="Wingdings" panose="05000000000000000000" pitchFamily="2" charset="2"/>
              <a:buChar char="v"/>
            </a:pPr>
            <a:r>
              <a:rPr lang="es-CO" dirty="0">
                <a:sym typeface="Open Sauce"/>
              </a:rPr>
              <a:t>Honestidad</a:t>
            </a:r>
          </a:p>
          <a:p>
            <a:pPr marL="457200" indent="-457200">
              <a:buFont typeface="Wingdings" panose="05000000000000000000" pitchFamily="2" charset="2"/>
              <a:buChar char="v"/>
            </a:pPr>
            <a:r>
              <a:rPr lang="es-CO" dirty="0">
                <a:sym typeface="Open Sauce"/>
              </a:rPr>
              <a:t>Responsabilidad</a:t>
            </a:r>
          </a:p>
          <a:p>
            <a:pPr marL="457200" indent="-457200">
              <a:buFont typeface="Wingdings" panose="05000000000000000000" pitchFamily="2" charset="2"/>
              <a:buChar char="v"/>
            </a:pPr>
            <a:r>
              <a:rPr lang="es-CO" dirty="0">
                <a:sym typeface="Open Sauce"/>
              </a:rPr>
              <a:t>Equidad </a:t>
            </a:r>
          </a:p>
          <a:p>
            <a:pPr marL="457200" indent="-457200">
              <a:buFont typeface="Wingdings" panose="05000000000000000000" pitchFamily="2" charset="2"/>
              <a:buChar char="v"/>
            </a:pPr>
            <a:r>
              <a:rPr lang="es-CO" dirty="0">
                <a:sym typeface="Open Sauce"/>
              </a:rPr>
              <a:t>Eficiencia.</a:t>
            </a:r>
          </a:p>
        </p:txBody>
      </p:sp>
      <p:sp>
        <p:nvSpPr>
          <p:cNvPr id="20" name="Freeform 20"/>
          <p:cNvSpPr/>
          <p:nvPr/>
        </p:nvSpPr>
        <p:spPr>
          <a:xfrm>
            <a:off x="3077205" y="3568382"/>
            <a:ext cx="1130827" cy="1323308"/>
          </a:xfrm>
          <a:custGeom>
            <a:avLst/>
            <a:gdLst/>
            <a:ahLst/>
            <a:cxnLst/>
            <a:rect l="l" t="t" r="r" b="b"/>
            <a:pathLst>
              <a:path w="1130827" h="1323308">
                <a:moveTo>
                  <a:pt x="0" y="0"/>
                </a:moveTo>
                <a:lnTo>
                  <a:pt x="1130827" y="0"/>
                </a:lnTo>
                <a:lnTo>
                  <a:pt x="1130827" y="1323308"/>
                </a:lnTo>
                <a:lnTo>
                  <a:pt x="0" y="132330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1" name="Freeform 21"/>
          <p:cNvSpPr/>
          <p:nvPr/>
        </p:nvSpPr>
        <p:spPr>
          <a:xfrm>
            <a:off x="9011340" y="3503017"/>
            <a:ext cx="919663" cy="1170867"/>
          </a:xfrm>
          <a:custGeom>
            <a:avLst/>
            <a:gdLst/>
            <a:ahLst/>
            <a:cxnLst/>
            <a:rect l="l" t="t" r="r" b="b"/>
            <a:pathLst>
              <a:path w="919663" h="1170867">
                <a:moveTo>
                  <a:pt x="0" y="0"/>
                </a:moveTo>
                <a:lnTo>
                  <a:pt x="919663" y="0"/>
                </a:lnTo>
                <a:lnTo>
                  <a:pt x="919663" y="1170867"/>
                </a:lnTo>
                <a:lnTo>
                  <a:pt x="0" y="11708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2" name="Freeform 22"/>
          <p:cNvSpPr/>
          <p:nvPr/>
        </p:nvSpPr>
        <p:spPr>
          <a:xfrm>
            <a:off x="14401798" y="3635096"/>
            <a:ext cx="1189879" cy="1189879"/>
          </a:xfrm>
          <a:custGeom>
            <a:avLst/>
            <a:gdLst/>
            <a:ahLst/>
            <a:cxnLst/>
            <a:rect l="l" t="t" r="r" b="b"/>
            <a:pathLst>
              <a:path w="1189879" h="1189879">
                <a:moveTo>
                  <a:pt x="0" y="0"/>
                </a:moveTo>
                <a:lnTo>
                  <a:pt x="1189879" y="0"/>
                </a:lnTo>
                <a:lnTo>
                  <a:pt x="1189879" y="1189879"/>
                </a:lnTo>
                <a:lnTo>
                  <a:pt x="0" y="118987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48818" y="2171700"/>
            <a:ext cx="14990364" cy="7694744"/>
          </a:xfrm>
          <a:custGeom>
            <a:avLst/>
            <a:gdLst/>
            <a:ahLst/>
            <a:cxnLst/>
            <a:rect l="l" t="t" r="r" b="b"/>
            <a:pathLst>
              <a:path w="14990364" h="7694744">
                <a:moveTo>
                  <a:pt x="0" y="0"/>
                </a:moveTo>
                <a:lnTo>
                  <a:pt x="14990364" y="0"/>
                </a:lnTo>
                <a:lnTo>
                  <a:pt x="14990364" y="7694744"/>
                </a:lnTo>
                <a:lnTo>
                  <a:pt x="0" y="7694744"/>
                </a:lnTo>
                <a:lnTo>
                  <a:pt x="0" y="0"/>
                </a:lnTo>
                <a:close/>
              </a:path>
            </a:pathLst>
          </a:custGeom>
          <a:blipFill>
            <a:blip r:embed="rId2"/>
            <a:stretch>
              <a:fillRect/>
            </a:stretch>
          </a:blipFill>
        </p:spPr>
      </p:sp>
      <p:sp>
        <p:nvSpPr>
          <p:cNvPr id="3" name="TextBox 3"/>
          <p:cNvSpPr txBox="1"/>
          <p:nvPr/>
        </p:nvSpPr>
        <p:spPr>
          <a:xfrm>
            <a:off x="2592111" y="792979"/>
            <a:ext cx="12164957" cy="743793"/>
          </a:xfrm>
          <a:prstGeom prst="rect">
            <a:avLst/>
          </a:prstGeom>
        </p:spPr>
        <p:txBody>
          <a:bodyPr lIns="0" tIns="0" rIns="0" bIns="0" rtlCol="0" anchor="t">
            <a:spAutoFit/>
          </a:bodyPr>
          <a:lstStyle/>
          <a:p>
            <a:pPr marL="0" lvl="0" indent="0" algn="ctr">
              <a:lnSpc>
                <a:spcPts val="5774"/>
              </a:lnSpc>
              <a:spcBef>
                <a:spcPct val="0"/>
              </a:spcBef>
            </a:pPr>
            <a:r>
              <a:rPr lang="en-US" sz="5400" b="1" dirty="0">
                <a:solidFill>
                  <a:srgbClr val="111844"/>
                </a:solidFill>
                <a:effectLst>
                  <a:outerShdw blurRad="38100" dist="38100" dir="2700000" algn="tl">
                    <a:srgbClr val="000000">
                      <a:alpha val="43137"/>
                    </a:srgbClr>
                  </a:outerShdw>
                </a:effectLst>
                <a:latin typeface="Comic Sans MS" panose="030F0702030302020204" pitchFamily="66" charset="0"/>
                <a:ea typeface="Codec Pro ExtraBold Bold"/>
                <a:cs typeface="Codec Pro ExtraBold Bold"/>
                <a:sym typeface="Codec Pro ExtraBold Bold"/>
              </a:rPr>
              <a:t>ESTRUCTURA ORGANICA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94671" y="1714500"/>
            <a:ext cx="5001121" cy="2007601"/>
          </a:xfrm>
          <a:prstGeom prst="rect">
            <a:avLst/>
          </a:prstGeom>
        </p:spPr>
        <p:txBody>
          <a:bodyPr lIns="0" tIns="0" rIns="0" bIns="0" rtlCol="0" anchor="t">
            <a:spAutoFit/>
          </a:bodyPr>
          <a:lstStyle/>
          <a:p>
            <a:pPr marL="0" lvl="0" indent="0" algn="ctr">
              <a:lnSpc>
                <a:spcPts val="8135"/>
              </a:lnSpc>
              <a:spcBef>
                <a:spcPct val="0"/>
              </a:spcBef>
            </a:pPr>
            <a:r>
              <a:rPr lang="en-US" sz="5895" b="1" dirty="0">
                <a:solidFill>
                  <a:schemeClr val="tx2"/>
                </a:solidFill>
                <a:effectLst>
                  <a:outerShdw blurRad="38100" dist="38100" dir="2700000" algn="tl">
                    <a:srgbClr val="000000">
                      <a:alpha val="43137"/>
                    </a:srgbClr>
                  </a:outerShdw>
                </a:effectLst>
                <a:latin typeface="Comic Sans MS" panose="030F0702030302020204" pitchFamily="66" charset="0"/>
                <a:ea typeface="Codec Pro ExtraBold"/>
                <a:cs typeface="Codec Pro ExtraBold"/>
                <a:sym typeface="Codec Pro ExtraBold"/>
              </a:rPr>
              <a:t>CÓDIGO DE ETICA</a:t>
            </a:r>
          </a:p>
        </p:txBody>
      </p:sp>
      <p:graphicFrame>
        <p:nvGraphicFramePr>
          <p:cNvPr id="3" name="Table 3"/>
          <p:cNvGraphicFramePr>
            <a:graphicFrameLocks noGrp="1"/>
          </p:cNvGraphicFramePr>
          <p:nvPr>
            <p:extLst>
              <p:ext uri="{D42A27DB-BD31-4B8C-83A1-F6EECF244321}">
                <p14:modId xmlns:p14="http://schemas.microsoft.com/office/powerpoint/2010/main" val="3830861549"/>
              </p:ext>
            </p:extLst>
          </p:nvPr>
        </p:nvGraphicFramePr>
        <p:xfrm>
          <a:off x="6082669" y="396874"/>
          <a:ext cx="11362459" cy="9767390"/>
        </p:xfrm>
        <a:graphic>
          <a:graphicData uri="http://schemas.openxmlformats.org/drawingml/2006/table">
            <a:tbl>
              <a:tblPr>
                <a:tableStyleId>{5940675A-B579-460E-94D1-54222C63F5DA}</a:tableStyleId>
              </a:tblPr>
              <a:tblGrid>
                <a:gridCol w="11362459">
                  <a:extLst>
                    <a:ext uri="{9D8B030D-6E8A-4147-A177-3AD203B41FA5}">
                      <a16:colId xmlns:a16="http://schemas.microsoft.com/office/drawing/2014/main" val="20000"/>
                    </a:ext>
                  </a:extLst>
                </a:gridCol>
              </a:tblGrid>
              <a:tr h="1897379">
                <a:tc>
                  <a:txBody>
                    <a:bodyPr/>
                    <a:lstStyle/>
                    <a:p>
                      <a:pPr algn="l">
                        <a:lnSpc>
                          <a:spcPts val="2940"/>
                        </a:lnSpc>
                        <a:defRPr/>
                      </a:pPr>
                      <a:r>
                        <a:rPr lang="es-CO" sz="2800" dirty="0">
                          <a:solidFill>
                            <a:srgbClr val="000000"/>
                          </a:solidFill>
                          <a:latin typeface="Comic Sans MS" panose="030F0702030302020204" pitchFamily="66" charset="0"/>
                          <a:sym typeface="Open Sauce"/>
                        </a:rPr>
                        <a:t>Los </a:t>
                      </a:r>
                      <a:r>
                        <a:rPr lang="es-CO" sz="2800" noProof="0" dirty="0">
                          <a:solidFill>
                            <a:srgbClr val="000000"/>
                          </a:solidFill>
                          <a:latin typeface="Comic Sans MS" panose="030F0702030302020204" pitchFamily="66" charset="0"/>
                          <a:sym typeface="Open Sauce"/>
                        </a:rPr>
                        <a:t>colaboradores</a:t>
                      </a:r>
                      <a:r>
                        <a:rPr lang="es-CO" sz="2800" dirty="0">
                          <a:solidFill>
                            <a:srgbClr val="000000"/>
                          </a:solidFill>
                          <a:latin typeface="Comic Sans MS" panose="030F0702030302020204" pitchFamily="66" charset="0"/>
                          <a:sym typeface="Open Sauce"/>
                        </a:rPr>
                        <a:t> de la Organización obrarán con buena fe, con lealtad y con diligencia, velando por la adecuada prestación de los servicios a los usuarios y por los intereses de la Organización.</a:t>
                      </a:r>
                      <a:endParaRPr lang="es-CO" sz="1400" dirty="0">
                        <a:latin typeface="Comic Sans MS" panose="030F0702030302020204" pitchFamily="66" charset="0"/>
                      </a:endParaRPr>
                    </a:p>
                    <a:p>
                      <a:pPr algn="l">
                        <a:lnSpc>
                          <a:spcPts val="2940"/>
                        </a:lnSpc>
                      </a:pPr>
                      <a:endParaRPr lang="es-CO" sz="1400" dirty="0">
                        <a:latin typeface="Comic Sans MS" panose="030F0702030302020204" pitchFamily="66" charset="0"/>
                      </a:endParaRPr>
                    </a:p>
                  </a:txBody>
                  <a:tcPr marL="190500" marR="190500" marT="190500" marB="190500" anchor="ctr"/>
                </a:tc>
                <a:extLst>
                  <a:ext uri="{0D108BD9-81ED-4DB2-BD59-A6C34878D82A}">
                    <a16:rowId xmlns:a16="http://schemas.microsoft.com/office/drawing/2014/main" val="10000"/>
                  </a:ext>
                </a:extLst>
              </a:tr>
              <a:tr h="1675486">
                <a:tc>
                  <a:txBody>
                    <a:bodyPr/>
                    <a:lstStyle/>
                    <a:p>
                      <a:pPr algn="l">
                        <a:lnSpc>
                          <a:spcPts val="2940"/>
                        </a:lnSpc>
                        <a:defRPr/>
                      </a:pPr>
                      <a:r>
                        <a:rPr lang="es-CO" sz="2800" dirty="0">
                          <a:solidFill>
                            <a:srgbClr val="000000"/>
                          </a:solidFill>
                          <a:latin typeface="Comic Sans MS" panose="030F0702030302020204" pitchFamily="66" charset="0"/>
                          <a:sym typeface="Open Sauce"/>
                        </a:rPr>
                        <a:t>Promoverán y difundirán entre sus clientes internos, el conocimiento de las normas y disposiciones que les sean aplicables.</a:t>
                      </a:r>
                      <a:endParaRPr lang="es-CO" sz="1400" dirty="0">
                        <a:latin typeface="Comic Sans MS" panose="030F0702030302020204" pitchFamily="66" charset="0"/>
                      </a:endParaRPr>
                    </a:p>
                  </a:txBody>
                  <a:tcPr marL="190500" marR="190500" marT="190500" marB="190500" anchor="ctr"/>
                </a:tc>
                <a:extLst>
                  <a:ext uri="{0D108BD9-81ED-4DB2-BD59-A6C34878D82A}">
                    <a16:rowId xmlns:a16="http://schemas.microsoft.com/office/drawing/2014/main" val="10001"/>
                  </a:ext>
                </a:extLst>
              </a:tr>
              <a:tr h="2269227">
                <a:tc>
                  <a:txBody>
                    <a:bodyPr/>
                    <a:lstStyle/>
                    <a:p>
                      <a:pPr algn="l">
                        <a:lnSpc>
                          <a:spcPts val="2940"/>
                        </a:lnSpc>
                        <a:defRPr/>
                      </a:pPr>
                      <a:r>
                        <a:rPr lang="es-CO" sz="2800" dirty="0">
                          <a:solidFill>
                            <a:srgbClr val="000000"/>
                          </a:solidFill>
                          <a:latin typeface="Comic Sans MS" panose="030F0702030302020204" pitchFamily="66" charset="0"/>
                          <a:sym typeface="Open Sauce"/>
                        </a:rPr>
                        <a:t>No aconsejarán o intervendrán en situaciones que permitan, amparen o faciliten actos incorrectos o punibles, o que puedan utilizarse para confundir o sorprender la buena fe de terceros, o usarse en forma contraria a los intereses de las partes interesadas.</a:t>
                      </a:r>
                      <a:endParaRPr lang="es-CO" sz="1400" dirty="0">
                        <a:latin typeface="Comic Sans MS" panose="030F0702030302020204" pitchFamily="66" charset="0"/>
                      </a:endParaRPr>
                    </a:p>
                    <a:p>
                      <a:pPr algn="l">
                        <a:lnSpc>
                          <a:spcPts val="2940"/>
                        </a:lnSpc>
                      </a:pPr>
                      <a:endParaRPr lang="es-CO" sz="1400" dirty="0">
                        <a:latin typeface="Comic Sans MS" panose="030F0702030302020204" pitchFamily="66" charset="0"/>
                      </a:endParaRPr>
                    </a:p>
                  </a:txBody>
                  <a:tcPr marL="190500" marR="190500" marT="190500" marB="190500" anchor="ctr"/>
                </a:tc>
                <a:extLst>
                  <a:ext uri="{0D108BD9-81ED-4DB2-BD59-A6C34878D82A}">
                    <a16:rowId xmlns:a16="http://schemas.microsoft.com/office/drawing/2014/main" val="10002"/>
                  </a:ext>
                </a:extLst>
              </a:tr>
              <a:tr h="1897379">
                <a:tc>
                  <a:txBody>
                    <a:bodyPr/>
                    <a:lstStyle/>
                    <a:p>
                      <a:pPr algn="l">
                        <a:lnSpc>
                          <a:spcPts val="2940"/>
                        </a:lnSpc>
                        <a:defRPr/>
                      </a:pPr>
                      <a:r>
                        <a:rPr lang="es-CO" sz="2800" dirty="0">
                          <a:solidFill>
                            <a:srgbClr val="000000"/>
                          </a:solidFill>
                          <a:latin typeface="Comic Sans MS" panose="030F0702030302020204" pitchFamily="66" charset="0"/>
                          <a:sym typeface="Open Sauce"/>
                        </a:rPr>
                        <a:t>Comunicarán oportunamente a sus superiores inmediatos todo hecho o irregularidad por parte de otro colaborador o tercero, que afecte o pueda lesionar los intereses de la Organización.</a:t>
                      </a:r>
                      <a:endParaRPr lang="es-CO" sz="1400" dirty="0">
                        <a:latin typeface="Comic Sans MS" panose="030F0702030302020204" pitchFamily="66" charset="0"/>
                      </a:endParaRPr>
                    </a:p>
                    <a:p>
                      <a:pPr algn="l">
                        <a:lnSpc>
                          <a:spcPts val="2940"/>
                        </a:lnSpc>
                      </a:pPr>
                      <a:endParaRPr lang="es-CO" sz="1400" dirty="0">
                        <a:latin typeface="Comic Sans MS" panose="030F0702030302020204" pitchFamily="66" charset="0"/>
                      </a:endParaRPr>
                    </a:p>
                  </a:txBody>
                  <a:tcPr marL="190500" marR="190500" marT="190500" marB="190500" anchor="ctr"/>
                </a:tc>
                <a:extLst>
                  <a:ext uri="{0D108BD9-81ED-4DB2-BD59-A6C34878D82A}">
                    <a16:rowId xmlns:a16="http://schemas.microsoft.com/office/drawing/2014/main" val="10003"/>
                  </a:ext>
                </a:extLst>
              </a:tr>
              <a:tr h="1753780">
                <a:tc>
                  <a:txBody>
                    <a:bodyPr/>
                    <a:lstStyle/>
                    <a:p>
                      <a:pPr algn="l">
                        <a:lnSpc>
                          <a:spcPts val="2940"/>
                        </a:lnSpc>
                        <a:defRPr/>
                      </a:pPr>
                      <a:r>
                        <a:rPr lang="es-CO" sz="2800" dirty="0">
                          <a:solidFill>
                            <a:srgbClr val="000000"/>
                          </a:solidFill>
                          <a:latin typeface="Comic Sans MS" panose="030F0702030302020204" pitchFamily="66" charset="0"/>
                          <a:sym typeface="Open Sauce"/>
                        </a:rPr>
                        <a:t>Respetarán a sus compañeros de trabajo e igualmente a sus familias.</a:t>
                      </a:r>
                      <a:endParaRPr lang="es-CO" sz="1400" dirty="0">
                        <a:latin typeface="Comic Sans MS" panose="030F0702030302020204" pitchFamily="66" charset="0"/>
                      </a:endParaRPr>
                    </a:p>
                    <a:p>
                      <a:pPr algn="l">
                        <a:lnSpc>
                          <a:spcPts val="2940"/>
                        </a:lnSpc>
                      </a:pPr>
                      <a:endParaRPr lang="es-CO" sz="1400" dirty="0">
                        <a:latin typeface="Comic Sans MS" panose="030F0702030302020204" pitchFamily="66" charset="0"/>
                      </a:endParaRPr>
                    </a:p>
                  </a:txBody>
                  <a:tcPr marL="190500" marR="190500" marT="190500" marB="190500" anchor="ctr"/>
                </a:tc>
                <a:extLst>
                  <a:ext uri="{0D108BD9-81ED-4DB2-BD59-A6C34878D82A}">
                    <a16:rowId xmlns:a16="http://schemas.microsoft.com/office/drawing/2014/main" val="10004"/>
                  </a:ext>
                </a:extLst>
              </a:tr>
            </a:tbl>
          </a:graphicData>
        </a:graphic>
      </p:graphicFrame>
      <p:sp>
        <p:nvSpPr>
          <p:cNvPr id="6" name="TextBox 6"/>
          <p:cNvSpPr txBox="1"/>
          <p:nvPr/>
        </p:nvSpPr>
        <p:spPr>
          <a:xfrm>
            <a:off x="-256997" y="-69885"/>
            <a:ext cx="7018290" cy="7220740"/>
          </a:xfrm>
          <a:prstGeom prst="rect">
            <a:avLst/>
          </a:prstGeom>
        </p:spPr>
        <p:txBody>
          <a:bodyPr lIns="50800" tIns="50800" rIns="50800" bIns="50800" rtlCol="0" anchor="ctr"/>
          <a:lstStyle/>
          <a:p>
            <a:pPr marL="0" lvl="0" indent="0" algn="ctr">
              <a:lnSpc>
                <a:spcPts val="2859"/>
              </a:lnSpc>
              <a:spcBef>
                <a:spcPct val="0"/>
              </a:spcBef>
            </a:pPr>
            <a:endParaRPr/>
          </a:p>
        </p:txBody>
      </p:sp>
      <p:pic>
        <p:nvPicPr>
          <p:cNvPr id="4" name="Imagen 3">
            <a:extLst>
              <a:ext uri="{FF2B5EF4-FFF2-40B4-BE49-F238E27FC236}">
                <a16:creationId xmlns:a16="http://schemas.microsoft.com/office/drawing/2014/main" id="{2D979523-5DFD-1A8F-6C16-A59C5596A256}"/>
              </a:ext>
            </a:extLst>
          </p:cNvPr>
          <p:cNvPicPr>
            <a:picLocks noChangeAspect="1"/>
          </p:cNvPicPr>
          <p:nvPr/>
        </p:nvPicPr>
        <p:blipFill>
          <a:blip r:embed="rId2"/>
          <a:stretch>
            <a:fillRect/>
          </a:stretch>
        </p:blipFill>
        <p:spPr>
          <a:xfrm>
            <a:off x="1237937" y="4305300"/>
            <a:ext cx="4028421" cy="3114033"/>
          </a:xfrm>
          <a:prstGeom prst="rect">
            <a:avLst/>
          </a:prstGeom>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p:cNvGraphicFramePr>
            <a:graphicFrameLocks noGrp="1"/>
          </p:cNvGraphicFramePr>
          <p:nvPr>
            <p:extLst>
              <p:ext uri="{D42A27DB-BD31-4B8C-83A1-F6EECF244321}">
                <p14:modId xmlns:p14="http://schemas.microsoft.com/office/powerpoint/2010/main" val="1722209713"/>
              </p:ext>
            </p:extLst>
          </p:nvPr>
        </p:nvGraphicFramePr>
        <p:xfrm>
          <a:off x="6172200" y="190500"/>
          <a:ext cx="11362459" cy="10223791"/>
        </p:xfrm>
        <a:graphic>
          <a:graphicData uri="http://schemas.openxmlformats.org/drawingml/2006/table">
            <a:tbl>
              <a:tblPr>
                <a:tableStyleId>{5940675A-B579-460E-94D1-54222C63F5DA}</a:tableStyleId>
              </a:tblPr>
              <a:tblGrid>
                <a:gridCol w="11362459">
                  <a:extLst>
                    <a:ext uri="{9D8B030D-6E8A-4147-A177-3AD203B41FA5}">
                      <a16:colId xmlns:a16="http://schemas.microsoft.com/office/drawing/2014/main" val="20000"/>
                    </a:ext>
                  </a:extLst>
                </a:gridCol>
              </a:tblGrid>
              <a:tr h="1897379">
                <a:tc>
                  <a:txBody>
                    <a:bodyPr/>
                    <a:lstStyle/>
                    <a:p>
                      <a:pPr algn="l">
                        <a:lnSpc>
                          <a:spcPts val="2940"/>
                        </a:lnSpc>
                        <a:defRPr/>
                      </a:pPr>
                      <a:r>
                        <a:rPr lang="es-CO" sz="2800" noProof="0" dirty="0">
                          <a:solidFill>
                            <a:srgbClr val="000000"/>
                          </a:solidFill>
                          <a:latin typeface="Comic Sans MS" panose="030F0702030302020204" pitchFamily="66" charset="0"/>
                          <a:sym typeface="Open Sauce"/>
                        </a:rPr>
                        <a:t>Las relaciones económicas entre la organización, sus directivos y administradores, incluyendo sus parientes y socios, se celebrarán en condiciones de mercado establecidas para todas las situaciones de la organización.</a:t>
                      </a:r>
                      <a:endParaRPr lang="es-CO" sz="1400" noProof="0" dirty="0">
                        <a:latin typeface="Comic Sans MS" panose="030F0702030302020204" pitchFamily="66" charset="0"/>
                      </a:endParaRPr>
                    </a:p>
                    <a:p>
                      <a:pPr algn="l">
                        <a:lnSpc>
                          <a:spcPts val="2940"/>
                        </a:lnSpc>
                      </a:pPr>
                      <a:endParaRPr lang="es-CO" sz="1400" noProof="0" dirty="0">
                        <a:latin typeface="Comic Sans MS" panose="030F0702030302020204" pitchFamily="66" charset="0"/>
                      </a:endParaRPr>
                    </a:p>
                  </a:txBody>
                  <a:tcPr marL="190500" marR="190500" marT="190500" marB="190500" anchor="ctr"/>
                </a:tc>
                <a:extLst>
                  <a:ext uri="{0D108BD9-81ED-4DB2-BD59-A6C34878D82A}">
                    <a16:rowId xmlns:a16="http://schemas.microsoft.com/office/drawing/2014/main" val="10000"/>
                  </a:ext>
                </a:extLst>
              </a:tr>
              <a:tr h="2269227">
                <a:tc>
                  <a:txBody>
                    <a:bodyPr/>
                    <a:lstStyle/>
                    <a:p>
                      <a:pPr algn="l">
                        <a:lnSpc>
                          <a:spcPts val="2940"/>
                        </a:lnSpc>
                        <a:defRPr/>
                      </a:pPr>
                      <a:r>
                        <a:rPr lang="es-CO" sz="2800" noProof="0" dirty="0">
                          <a:solidFill>
                            <a:srgbClr val="000000"/>
                          </a:solidFill>
                          <a:latin typeface="Comic Sans MS" panose="030F0702030302020204" pitchFamily="66" charset="0"/>
                          <a:sym typeface="Open Sauce"/>
                        </a:rPr>
                        <a:t>Ante la falta de normas expresas que reglamenten una materia o asunto particular, no puede actuarse de manera tal que se tomen decisiones contrarias a los intereses de la organización. El sano criterio, la experiencia, el conocimiento y la buena fe, son elementos que deben sustentar todo acto o determinación de la organización. </a:t>
                      </a:r>
                      <a:endParaRPr lang="es-CO" sz="1400" noProof="0" dirty="0">
                        <a:latin typeface="Comic Sans MS" panose="030F0702030302020204" pitchFamily="66" charset="0"/>
                      </a:endParaRPr>
                    </a:p>
                  </a:txBody>
                  <a:tcPr marL="190500" marR="190500" marT="190500" marB="190500" anchor="ctr"/>
                </a:tc>
                <a:extLst>
                  <a:ext uri="{0D108BD9-81ED-4DB2-BD59-A6C34878D82A}">
                    <a16:rowId xmlns:a16="http://schemas.microsoft.com/office/drawing/2014/main" val="10001"/>
                  </a:ext>
                </a:extLst>
              </a:tr>
              <a:tr h="1675486">
                <a:tc>
                  <a:txBody>
                    <a:bodyPr/>
                    <a:lstStyle/>
                    <a:p>
                      <a:pPr algn="l">
                        <a:lnSpc>
                          <a:spcPts val="2940"/>
                        </a:lnSpc>
                        <a:defRPr/>
                      </a:pPr>
                      <a:r>
                        <a:rPr lang="es-CO" sz="2800" noProof="0" dirty="0">
                          <a:solidFill>
                            <a:srgbClr val="000000"/>
                          </a:solidFill>
                          <a:latin typeface="Comic Sans MS" panose="030F0702030302020204" pitchFamily="66" charset="0"/>
                          <a:sym typeface="Open Sauce"/>
                        </a:rPr>
                        <a:t>Las decisiones del personal directivo y administrativo deben asegurar la equidad en el trato y condiciones laborales de todos los colaboradores de la organización.</a:t>
                      </a:r>
                      <a:endParaRPr lang="es-CO" sz="1400" noProof="0" dirty="0">
                        <a:latin typeface="Comic Sans MS" panose="030F0702030302020204" pitchFamily="66" charset="0"/>
                      </a:endParaRPr>
                    </a:p>
                    <a:p>
                      <a:pPr algn="l">
                        <a:lnSpc>
                          <a:spcPts val="2940"/>
                        </a:lnSpc>
                      </a:pPr>
                      <a:endParaRPr lang="es-CO" sz="1400" noProof="0" dirty="0">
                        <a:latin typeface="Comic Sans MS" panose="030F0702030302020204" pitchFamily="66" charset="0"/>
                      </a:endParaRPr>
                    </a:p>
                  </a:txBody>
                  <a:tcPr marL="190500" marR="190500" marT="190500" marB="190500" anchor="ctr"/>
                </a:tc>
                <a:extLst>
                  <a:ext uri="{0D108BD9-81ED-4DB2-BD59-A6C34878D82A}">
                    <a16:rowId xmlns:a16="http://schemas.microsoft.com/office/drawing/2014/main" val="10002"/>
                  </a:ext>
                </a:extLst>
              </a:tr>
              <a:tr h="1897379">
                <a:tc>
                  <a:txBody>
                    <a:bodyPr/>
                    <a:lstStyle/>
                    <a:p>
                      <a:pPr algn="l">
                        <a:lnSpc>
                          <a:spcPts val="2940"/>
                        </a:lnSpc>
                        <a:defRPr/>
                      </a:pPr>
                      <a:r>
                        <a:rPr lang="es-CO" sz="2800" noProof="0" dirty="0">
                          <a:solidFill>
                            <a:srgbClr val="000000"/>
                          </a:solidFill>
                          <a:latin typeface="Comic Sans MS" panose="030F0702030302020204" pitchFamily="66" charset="0"/>
                          <a:sym typeface="Open Sauce"/>
                        </a:rPr>
                        <a:t>Los colaboradores de la organización deben presentarse a su sitio de trabajo con la adecuada presentación personal y portando correctamente el uniforme si está establecido para cada cargo.</a:t>
                      </a:r>
                      <a:endParaRPr lang="es-CO" sz="1400" noProof="0" dirty="0">
                        <a:latin typeface="Comic Sans MS" panose="030F0702030302020204" pitchFamily="66" charset="0"/>
                      </a:endParaRPr>
                    </a:p>
                    <a:p>
                      <a:pPr algn="l">
                        <a:lnSpc>
                          <a:spcPts val="2940"/>
                        </a:lnSpc>
                      </a:pPr>
                      <a:endParaRPr lang="es-CO" sz="1400" noProof="0" dirty="0">
                        <a:latin typeface="Comic Sans MS" panose="030F0702030302020204" pitchFamily="66" charset="0"/>
                      </a:endParaRPr>
                    </a:p>
                  </a:txBody>
                  <a:tcPr marL="190500" marR="190500" marT="190500" marB="190500" anchor="ctr"/>
                </a:tc>
                <a:extLst>
                  <a:ext uri="{0D108BD9-81ED-4DB2-BD59-A6C34878D82A}">
                    <a16:rowId xmlns:a16="http://schemas.microsoft.com/office/drawing/2014/main" val="10003"/>
                  </a:ext>
                </a:extLst>
              </a:tr>
              <a:tr h="1753780">
                <a:tc>
                  <a:txBody>
                    <a:bodyPr/>
                    <a:lstStyle/>
                    <a:p>
                      <a:pPr algn="l">
                        <a:lnSpc>
                          <a:spcPts val="2940"/>
                        </a:lnSpc>
                        <a:defRPr/>
                      </a:pPr>
                      <a:r>
                        <a:rPr lang="es-CO" sz="2800" noProof="0" dirty="0">
                          <a:solidFill>
                            <a:srgbClr val="000000"/>
                          </a:solidFill>
                          <a:latin typeface="Comic Sans MS" panose="030F0702030302020204" pitchFamily="66" charset="0"/>
                          <a:sym typeface="Open Sauce"/>
                        </a:rPr>
                        <a:t>Mantener la confidencialidad de la información manejada.</a:t>
                      </a:r>
                      <a:endParaRPr lang="es-CO" sz="1400" noProof="0" dirty="0">
                        <a:latin typeface="Comic Sans MS" panose="030F0702030302020204" pitchFamily="66" charset="0"/>
                      </a:endParaRPr>
                    </a:p>
                    <a:p>
                      <a:pPr algn="l">
                        <a:lnSpc>
                          <a:spcPts val="2940"/>
                        </a:lnSpc>
                      </a:pPr>
                      <a:endParaRPr lang="es-CO" sz="1400" noProof="0" dirty="0">
                        <a:latin typeface="Comic Sans MS" panose="030F0702030302020204" pitchFamily="66" charset="0"/>
                      </a:endParaRPr>
                    </a:p>
                  </a:txBody>
                  <a:tcPr marL="190500" marR="190500" marT="190500" marB="190500" anchor="ctr"/>
                </a:tc>
                <a:extLst>
                  <a:ext uri="{0D108BD9-81ED-4DB2-BD59-A6C34878D82A}">
                    <a16:rowId xmlns:a16="http://schemas.microsoft.com/office/drawing/2014/main" val="10004"/>
                  </a:ext>
                </a:extLst>
              </a:tr>
            </a:tbl>
          </a:graphicData>
        </a:graphic>
      </p:graphicFrame>
      <p:sp>
        <p:nvSpPr>
          <p:cNvPr id="5" name="TextBox 2">
            <a:extLst>
              <a:ext uri="{FF2B5EF4-FFF2-40B4-BE49-F238E27FC236}">
                <a16:creationId xmlns:a16="http://schemas.microsoft.com/office/drawing/2014/main" id="{B5632007-4872-EC52-DAE5-97D465F8E706}"/>
              </a:ext>
            </a:extLst>
          </p:cNvPr>
          <p:cNvSpPr txBox="1"/>
          <p:nvPr/>
        </p:nvSpPr>
        <p:spPr>
          <a:xfrm>
            <a:off x="694671" y="1714500"/>
            <a:ext cx="5001121" cy="2007601"/>
          </a:xfrm>
          <a:prstGeom prst="rect">
            <a:avLst/>
          </a:prstGeom>
        </p:spPr>
        <p:txBody>
          <a:bodyPr lIns="0" tIns="0" rIns="0" bIns="0" rtlCol="0" anchor="t">
            <a:spAutoFit/>
          </a:bodyPr>
          <a:lstStyle/>
          <a:p>
            <a:pPr marL="0" lvl="0" indent="0" algn="ctr">
              <a:lnSpc>
                <a:spcPts val="8135"/>
              </a:lnSpc>
              <a:spcBef>
                <a:spcPct val="0"/>
              </a:spcBef>
            </a:pPr>
            <a:r>
              <a:rPr lang="en-US" sz="5895" b="1" dirty="0">
                <a:solidFill>
                  <a:schemeClr val="tx2"/>
                </a:solidFill>
                <a:effectLst>
                  <a:outerShdw blurRad="38100" dist="38100" dir="2700000" algn="tl">
                    <a:srgbClr val="000000">
                      <a:alpha val="43137"/>
                    </a:srgbClr>
                  </a:outerShdw>
                </a:effectLst>
                <a:latin typeface="Comic Sans MS" panose="030F0702030302020204" pitchFamily="66" charset="0"/>
                <a:ea typeface="Codec Pro ExtraBold"/>
                <a:cs typeface="Codec Pro ExtraBold"/>
                <a:sym typeface="Codec Pro ExtraBold"/>
              </a:rPr>
              <a:t>CÓDIGO DE ETICA</a:t>
            </a:r>
          </a:p>
        </p:txBody>
      </p:sp>
      <p:pic>
        <p:nvPicPr>
          <p:cNvPr id="6" name="Imagen 5">
            <a:extLst>
              <a:ext uri="{FF2B5EF4-FFF2-40B4-BE49-F238E27FC236}">
                <a16:creationId xmlns:a16="http://schemas.microsoft.com/office/drawing/2014/main" id="{84F029EB-EF35-00C9-32C8-6E0CBD83FE85}"/>
              </a:ext>
            </a:extLst>
          </p:cNvPr>
          <p:cNvPicPr>
            <a:picLocks noChangeAspect="1"/>
          </p:cNvPicPr>
          <p:nvPr/>
        </p:nvPicPr>
        <p:blipFill>
          <a:blip r:embed="rId2"/>
          <a:stretch>
            <a:fillRect/>
          </a:stretch>
        </p:blipFill>
        <p:spPr>
          <a:xfrm>
            <a:off x="1237937" y="4305300"/>
            <a:ext cx="4028421" cy="3114033"/>
          </a:xfrm>
          <a:prstGeom prst="rect">
            <a:avLst/>
          </a:prstGeom>
          <a:ln>
            <a:noFill/>
          </a:ln>
          <a:effectLst>
            <a:softEdge rad="112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1328" y="65720"/>
            <a:ext cx="9551719" cy="5372843"/>
            <a:chOff x="0" y="0"/>
            <a:chExt cx="6089457" cy="3425320"/>
          </a:xfrm>
        </p:grpSpPr>
        <p:sp>
          <p:nvSpPr>
            <p:cNvPr id="3" name="Freeform 3"/>
            <p:cNvSpPr/>
            <p:nvPr/>
          </p:nvSpPr>
          <p:spPr>
            <a:xfrm>
              <a:off x="0" y="0"/>
              <a:ext cx="6089457" cy="3425320"/>
            </a:xfrm>
            <a:custGeom>
              <a:avLst/>
              <a:gdLst/>
              <a:ahLst/>
              <a:cxnLst/>
              <a:rect l="l" t="t" r="r" b="b"/>
              <a:pathLst>
                <a:path w="6089457" h="3425320">
                  <a:moveTo>
                    <a:pt x="0" y="3425320"/>
                  </a:moveTo>
                  <a:lnTo>
                    <a:pt x="0" y="0"/>
                  </a:lnTo>
                  <a:lnTo>
                    <a:pt x="6089457" y="0"/>
                  </a:lnTo>
                  <a:cubicBezTo>
                    <a:pt x="4059638" y="1141773"/>
                    <a:pt x="2029819" y="2283546"/>
                    <a:pt x="0" y="3425320"/>
                  </a:cubicBezTo>
                  <a:close/>
                </a:path>
              </a:pathLst>
            </a:custGeom>
            <a:solidFill>
              <a:srgbClr val="F9D549"/>
            </a:solidFill>
          </p:spPr>
        </p:sp>
        <p:sp>
          <p:nvSpPr>
            <p:cNvPr id="4" name="Freeform 4"/>
            <p:cNvSpPr/>
            <p:nvPr/>
          </p:nvSpPr>
          <p:spPr>
            <a:xfrm>
              <a:off x="0" y="0"/>
              <a:ext cx="6089457" cy="3425320"/>
            </a:xfrm>
            <a:custGeom>
              <a:avLst/>
              <a:gdLst/>
              <a:ahLst/>
              <a:cxnLst/>
              <a:rect l="l" t="t" r="r" b="b"/>
              <a:pathLst>
                <a:path w="6089457" h="3425320">
                  <a:moveTo>
                    <a:pt x="0" y="3425320"/>
                  </a:moveTo>
                  <a:lnTo>
                    <a:pt x="0" y="0"/>
                  </a:lnTo>
                  <a:lnTo>
                    <a:pt x="6089457" y="0"/>
                  </a:lnTo>
                  <a:cubicBezTo>
                    <a:pt x="4059638" y="1141773"/>
                    <a:pt x="2029819" y="2283546"/>
                    <a:pt x="0" y="3425320"/>
                  </a:cubicBezTo>
                  <a:close/>
                </a:path>
              </a:pathLst>
            </a:custGeom>
            <a:blipFill>
              <a:blip r:embed="rId2"/>
              <a:stretch>
                <a:fillRect t="-98111" b="-9652"/>
              </a:stretch>
            </a:blipFill>
          </p:spPr>
        </p:sp>
      </p:grpSp>
      <p:grpSp>
        <p:nvGrpSpPr>
          <p:cNvPr id="11" name="Group 11"/>
          <p:cNvGrpSpPr/>
          <p:nvPr/>
        </p:nvGrpSpPr>
        <p:grpSpPr>
          <a:xfrm>
            <a:off x="11032328" y="411983"/>
            <a:ext cx="4490302" cy="1596428"/>
            <a:chOff x="0" y="0"/>
            <a:chExt cx="4076640" cy="1449360"/>
          </a:xfrm>
        </p:grpSpPr>
        <p:sp>
          <p:nvSpPr>
            <p:cNvPr id="12" name="Freeform 12"/>
            <p:cNvSpPr/>
            <p:nvPr/>
          </p:nvSpPr>
          <p:spPr>
            <a:xfrm>
              <a:off x="0" y="0"/>
              <a:ext cx="4076573" cy="1449324"/>
            </a:xfrm>
            <a:custGeom>
              <a:avLst/>
              <a:gdLst/>
              <a:ahLst/>
              <a:cxnLst/>
              <a:rect l="l" t="t" r="r" b="b"/>
              <a:pathLst>
                <a:path w="4076573" h="1449324">
                  <a:moveTo>
                    <a:pt x="3352165" y="0"/>
                  </a:moveTo>
                  <a:cubicBezTo>
                    <a:pt x="0" y="0"/>
                    <a:pt x="0" y="0"/>
                    <a:pt x="0" y="0"/>
                  </a:cubicBezTo>
                  <a:cubicBezTo>
                    <a:pt x="0" y="1449324"/>
                    <a:pt x="0" y="1449324"/>
                    <a:pt x="0" y="1449324"/>
                  </a:cubicBezTo>
                  <a:cubicBezTo>
                    <a:pt x="3352165" y="1449324"/>
                    <a:pt x="3352165" y="1449324"/>
                    <a:pt x="3352165" y="1449324"/>
                  </a:cubicBezTo>
                  <a:cubicBezTo>
                    <a:pt x="3751199" y="1449324"/>
                    <a:pt x="4076573" y="1123823"/>
                    <a:pt x="4076573" y="724662"/>
                  </a:cubicBezTo>
                  <a:cubicBezTo>
                    <a:pt x="4076573" y="325501"/>
                    <a:pt x="3751199" y="0"/>
                    <a:pt x="3352165" y="0"/>
                  </a:cubicBezTo>
                  <a:close/>
                </a:path>
              </a:pathLst>
            </a:custGeom>
            <a:solidFill>
              <a:srgbClr val="F2F2F2"/>
            </a:solidFill>
          </p:spPr>
        </p:sp>
      </p:grpSp>
      <p:grpSp>
        <p:nvGrpSpPr>
          <p:cNvPr id="13" name="Group 13"/>
          <p:cNvGrpSpPr/>
          <p:nvPr/>
        </p:nvGrpSpPr>
        <p:grpSpPr>
          <a:xfrm>
            <a:off x="9767485" y="195458"/>
            <a:ext cx="2267356" cy="2265770"/>
            <a:chOff x="0" y="0"/>
            <a:chExt cx="2058480" cy="2057040"/>
          </a:xfrm>
        </p:grpSpPr>
        <p:sp>
          <p:nvSpPr>
            <p:cNvPr id="14" name="Freeform 14"/>
            <p:cNvSpPr/>
            <p:nvPr/>
          </p:nvSpPr>
          <p:spPr>
            <a:xfrm>
              <a:off x="0" y="0"/>
              <a:ext cx="2058416" cy="2057146"/>
            </a:xfrm>
            <a:custGeom>
              <a:avLst/>
              <a:gdLst/>
              <a:ahLst/>
              <a:cxnLst/>
              <a:rect l="l" t="t" r="r" b="b"/>
              <a:pathLst>
                <a:path w="2058416" h="2057146">
                  <a:moveTo>
                    <a:pt x="0" y="1028573"/>
                  </a:moveTo>
                  <a:cubicBezTo>
                    <a:pt x="0" y="460502"/>
                    <a:pt x="460756" y="0"/>
                    <a:pt x="1029208" y="0"/>
                  </a:cubicBezTo>
                  <a:cubicBezTo>
                    <a:pt x="1597660" y="0"/>
                    <a:pt x="2058416" y="460502"/>
                    <a:pt x="2058416" y="1028573"/>
                  </a:cubicBezTo>
                  <a:cubicBezTo>
                    <a:pt x="2058416" y="1596644"/>
                    <a:pt x="1597660" y="2057146"/>
                    <a:pt x="1029208" y="2057146"/>
                  </a:cubicBezTo>
                  <a:cubicBezTo>
                    <a:pt x="460756" y="2057146"/>
                    <a:pt x="0" y="1596517"/>
                    <a:pt x="0" y="1028573"/>
                  </a:cubicBezTo>
                  <a:close/>
                </a:path>
              </a:pathLst>
            </a:custGeom>
            <a:solidFill>
              <a:srgbClr val="12183E"/>
            </a:solidFill>
          </p:spPr>
        </p:sp>
      </p:grpSp>
      <p:grpSp>
        <p:nvGrpSpPr>
          <p:cNvPr id="15" name="Group 15"/>
          <p:cNvGrpSpPr/>
          <p:nvPr/>
        </p:nvGrpSpPr>
        <p:grpSpPr>
          <a:xfrm>
            <a:off x="9879939" y="4575199"/>
            <a:ext cx="6261654" cy="1594842"/>
            <a:chOff x="0" y="0"/>
            <a:chExt cx="5684809" cy="1447920"/>
          </a:xfrm>
        </p:grpSpPr>
        <p:sp>
          <p:nvSpPr>
            <p:cNvPr id="16" name="Freeform 16"/>
            <p:cNvSpPr/>
            <p:nvPr/>
          </p:nvSpPr>
          <p:spPr>
            <a:xfrm>
              <a:off x="0" y="0"/>
              <a:ext cx="5684657" cy="1447927"/>
            </a:xfrm>
            <a:custGeom>
              <a:avLst/>
              <a:gdLst/>
              <a:ahLst/>
              <a:cxnLst/>
              <a:rect l="l" t="t" r="r" b="b"/>
              <a:pathLst>
                <a:path w="5684657" h="1447927">
                  <a:moveTo>
                    <a:pt x="4674481" y="0"/>
                  </a:moveTo>
                  <a:cubicBezTo>
                    <a:pt x="0" y="0"/>
                    <a:pt x="0" y="0"/>
                    <a:pt x="0" y="0"/>
                  </a:cubicBezTo>
                  <a:cubicBezTo>
                    <a:pt x="0" y="1447927"/>
                    <a:pt x="0" y="1447927"/>
                    <a:pt x="0" y="1447927"/>
                  </a:cubicBezTo>
                  <a:cubicBezTo>
                    <a:pt x="4674481" y="1447927"/>
                    <a:pt x="4674481" y="1447927"/>
                    <a:pt x="4674481" y="1447927"/>
                  </a:cubicBezTo>
                  <a:cubicBezTo>
                    <a:pt x="5231026" y="1447927"/>
                    <a:pt x="5684657" y="1122807"/>
                    <a:pt x="5684657" y="724027"/>
                  </a:cubicBezTo>
                  <a:cubicBezTo>
                    <a:pt x="5684657" y="325247"/>
                    <a:pt x="5231026" y="0"/>
                    <a:pt x="4674481" y="0"/>
                  </a:cubicBezTo>
                  <a:close/>
                </a:path>
              </a:pathLst>
            </a:custGeom>
            <a:solidFill>
              <a:srgbClr val="F2F2F2"/>
            </a:solidFill>
          </p:spPr>
        </p:sp>
      </p:grpSp>
      <p:grpSp>
        <p:nvGrpSpPr>
          <p:cNvPr id="17" name="Group 17"/>
          <p:cNvGrpSpPr/>
          <p:nvPr/>
        </p:nvGrpSpPr>
        <p:grpSpPr>
          <a:xfrm>
            <a:off x="8262029" y="3998019"/>
            <a:ext cx="2264184" cy="2264184"/>
            <a:chOff x="0" y="0"/>
            <a:chExt cx="2055600" cy="2055600"/>
          </a:xfrm>
        </p:grpSpPr>
        <p:sp>
          <p:nvSpPr>
            <p:cNvPr id="18" name="Freeform 18"/>
            <p:cNvSpPr/>
            <p:nvPr/>
          </p:nvSpPr>
          <p:spPr>
            <a:xfrm>
              <a:off x="0" y="0"/>
              <a:ext cx="2055622" cy="2055622"/>
            </a:xfrm>
            <a:custGeom>
              <a:avLst/>
              <a:gdLst/>
              <a:ahLst/>
              <a:cxnLst/>
              <a:rect l="l" t="t" r="r" b="b"/>
              <a:pathLst>
                <a:path w="2055622" h="2055622">
                  <a:moveTo>
                    <a:pt x="0" y="1027811"/>
                  </a:moveTo>
                  <a:cubicBezTo>
                    <a:pt x="0" y="460121"/>
                    <a:pt x="460121" y="0"/>
                    <a:pt x="1027811" y="0"/>
                  </a:cubicBezTo>
                  <a:cubicBezTo>
                    <a:pt x="1595501" y="0"/>
                    <a:pt x="2055622" y="460121"/>
                    <a:pt x="2055622" y="1027811"/>
                  </a:cubicBezTo>
                  <a:cubicBezTo>
                    <a:pt x="2055622" y="1595501"/>
                    <a:pt x="1595501" y="2055622"/>
                    <a:pt x="1027811" y="2055622"/>
                  </a:cubicBezTo>
                  <a:cubicBezTo>
                    <a:pt x="460121" y="2055622"/>
                    <a:pt x="0" y="1595501"/>
                    <a:pt x="0" y="1027811"/>
                  </a:cubicBezTo>
                  <a:close/>
                </a:path>
              </a:pathLst>
            </a:custGeom>
            <a:solidFill>
              <a:srgbClr val="12183E"/>
            </a:solidFill>
          </p:spPr>
        </p:sp>
      </p:grpSp>
      <p:grpSp>
        <p:nvGrpSpPr>
          <p:cNvPr id="19" name="Group 19"/>
          <p:cNvGrpSpPr/>
          <p:nvPr/>
        </p:nvGrpSpPr>
        <p:grpSpPr>
          <a:xfrm>
            <a:off x="7487266" y="8246871"/>
            <a:ext cx="8819534" cy="1594049"/>
            <a:chOff x="0" y="0"/>
            <a:chExt cx="4074480" cy="1447200"/>
          </a:xfrm>
        </p:grpSpPr>
        <p:sp>
          <p:nvSpPr>
            <p:cNvPr id="20" name="Freeform 20"/>
            <p:cNvSpPr/>
            <p:nvPr/>
          </p:nvSpPr>
          <p:spPr>
            <a:xfrm>
              <a:off x="0" y="0"/>
              <a:ext cx="4074414" cy="1447165"/>
            </a:xfrm>
            <a:custGeom>
              <a:avLst/>
              <a:gdLst/>
              <a:ahLst/>
              <a:cxnLst/>
              <a:rect l="l" t="t" r="r" b="b"/>
              <a:pathLst>
                <a:path w="4074414" h="1447165">
                  <a:moveTo>
                    <a:pt x="3350387" y="0"/>
                  </a:moveTo>
                  <a:cubicBezTo>
                    <a:pt x="0" y="0"/>
                    <a:pt x="0" y="0"/>
                    <a:pt x="0" y="0"/>
                  </a:cubicBezTo>
                  <a:cubicBezTo>
                    <a:pt x="0" y="1447165"/>
                    <a:pt x="0" y="1447165"/>
                    <a:pt x="0" y="1447165"/>
                  </a:cubicBezTo>
                  <a:cubicBezTo>
                    <a:pt x="3350387" y="1447165"/>
                    <a:pt x="3350387" y="1447165"/>
                    <a:pt x="3350387" y="1447165"/>
                  </a:cubicBezTo>
                  <a:cubicBezTo>
                    <a:pt x="3749294" y="1447165"/>
                    <a:pt x="4074414" y="1122172"/>
                    <a:pt x="4074414" y="723519"/>
                  </a:cubicBezTo>
                  <a:cubicBezTo>
                    <a:pt x="4074414" y="324866"/>
                    <a:pt x="3749294" y="0"/>
                    <a:pt x="3350387" y="0"/>
                  </a:cubicBezTo>
                  <a:close/>
                </a:path>
              </a:pathLst>
            </a:custGeom>
            <a:solidFill>
              <a:srgbClr val="F2F2F2"/>
            </a:solidFill>
          </p:spPr>
        </p:sp>
      </p:grpSp>
      <p:grpSp>
        <p:nvGrpSpPr>
          <p:cNvPr id="21" name="Group 21"/>
          <p:cNvGrpSpPr/>
          <p:nvPr/>
        </p:nvGrpSpPr>
        <p:grpSpPr>
          <a:xfrm>
            <a:off x="6291865" y="7875766"/>
            <a:ext cx="2263391" cy="2265770"/>
            <a:chOff x="0" y="0"/>
            <a:chExt cx="2054880" cy="2057040"/>
          </a:xfrm>
        </p:grpSpPr>
        <p:sp>
          <p:nvSpPr>
            <p:cNvPr id="22" name="Freeform 22"/>
            <p:cNvSpPr/>
            <p:nvPr/>
          </p:nvSpPr>
          <p:spPr>
            <a:xfrm>
              <a:off x="0" y="0"/>
              <a:ext cx="2054860" cy="2057146"/>
            </a:xfrm>
            <a:custGeom>
              <a:avLst/>
              <a:gdLst/>
              <a:ahLst/>
              <a:cxnLst/>
              <a:rect l="l" t="t" r="r" b="b"/>
              <a:pathLst>
                <a:path w="2054860" h="2057146">
                  <a:moveTo>
                    <a:pt x="0" y="1028573"/>
                  </a:moveTo>
                  <a:cubicBezTo>
                    <a:pt x="0" y="460502"/>
                    <a:pt x="459994" y="0"/>
                    <a:pt x="1027430" y="0"/>
                  </a:cubicBezTo>
                  <a:cubicBezTo>
                    <a:pt x="1594866" y="0"/>
                    <a:pt x="2054860" y="460502"/>
                    <a:pt x="2054860" y="1028573"/>
                  </a:cubicBezTo>
                  <a:cubicBezTo>
                    <a:pt x="2054860" y="1596644"/>
                    <a:pt x="1594866" y="2057146"/>
                    <a:pt x="1027430" y="2057146"/>
                  </a:cubicBezTo>
                  <a:cubicBezTo>
                    <a:pt x="459994" y="2057146"/>
                    <a:pt x="0" y="1596517"/>
                    <a:pt x="0" y="1028573"/>
                  </a:cubicBezTo>
                  <a:close/>
                </a:path>
              </a:pathLst>
            </a:custGeom>
            <a:solidFill>
              <a:srgbClr val="12183E"/>
            </a:solidFill>
          </p:spPr>
          <p:txBody>
            <a:bodyPr/>
            <a:lstStyle/>
            <a:p>
              <a:endParaRPr lang="es-CO" dirty="0"/>
            </a:p>
          </p:txBody>
        </p:sp>
      </p:grpSp>
      <p:sp>
        <p:nvSpPr>
          <p:cNvPr id="23" name="TextBox 23"/>
          <p:cNvSpPr txBox="1"/>
          <p:nvPr/>
        </p:nvSpPr>
        <p:spPr>
          <a:xfrm>
            <a:off x="8711832" y="8629403"/>
            <a:ext cx="6306554" cy="797137"/>
          </a:xfrm>
          <a:prstGeom prst="rect">
            <a:avLst/>
          </a:prstGeom>
        </p:spPr>
        <p:txBody>
          <a:bodyPr lIns="0" tIns="0" rIns="0" bIns="0" rtlCol="0" anchor="t">
            <a:spAutoFit/>
          </a:bodyPr>
          <a:lstStyle/>
          <a:p>
            <a:pPr algn="ctr">
              <a:lnSpc>
                <a:spcPts val="3231"/>
              </a:lnSpc>
            </a:pPr>
            <a:r>
              <a:rPr lang="en-US" sz="2400" b="1" dirty="0">
                <a:solidFill>
                  <a:schemeClr val="tx2"/>
                </a:solidFill>
                <a:effectLst>
                  <a:outerShdw blurRad="38100" dist="38100" dir="2700000" algn="tl">
                    <a:srgbClr val="000000">
                      <a:alpha val="43137"/>
                    </a:srgbClr>
                  </a:outerShdw>
                </a:effectLst>
                <a:latin typeface="Comic Sans MS" panose="030F0702030302020204" pitchFamily="66" charset="0"/>
                <a:ea typeface="Open Sauce Bold"/>
                <a:cs typeface="Open Sauce Bold"/>
                <a:sym typeface="Open Sauce Bold"/>
              </a:rPr>
              <a:t>CONTACTO INICIAL DEL USUARIO</a:t>
            </a:r>
          </a:p>
          <a:p>
            <a:pPr algn="ctr">
              <a:lnSpc>
                <a:spcPts val="3231"/>
              </a:lnSpc>
            </a:pPr>
            <a:endParaRPr lang="en-US" sz="2400" b="1" dirty="0">
              <a:solidFill>
                <a:schemeClr val="tx2"/>
              </a:solidFill>
              <a:effectLst>
                <a:outerShdw blurRad="38100" dist="38100" dir="2700000" algn="tl">
                  <a:srgbClr val="000000">
                    <a:alpha val="43137"/>
                  </a:srgbClr>
                </a:outerShdw>
              </a:effectLst>
              <a:latin typeface="Comic Sans MS" panose="030F0702030302020204" pitchFamily="66" charset="0"/>
              <a:ea typeface="Open Sauce Bold"/>
              <a:cs typeface="Open Sauce Bold"/>
              <a:sym typeface="Open Sauce Bold"/>
            </a:endParaRPr>
          </a:p>
        </p:txBody>
      </p:sp>
      <p:sp>
        <p:nvSpPr>
          <p:cNvPr id="25" name="Freeform 25"/>
          <p:cNvSpPr/>
          <p:nvPr/>
        </p:nvSpPr>
        <p:spPr>
          <a:xfrm>
            <a:off x="8850247" y="4642538"/>
            <a:ext cx="1029692" cy="892261"/>
          </a:xfrm>
          <a:custGeom>
            <a:avLst/>
            <a:gdLst/>
            <a:ahLst/>
            <a:cxnLst/>
            <a:rect l="l" t="t" r="r" b="b"/>
            <a:pathLst>
              <a:path w="1029692" h="892261">
                <a:moveTo>
                  <a:pt x="0" y="0"/>
                </a:moveTo>
                <a:lnTo>
                  <a:pt x="1029692" y="0"/>
                </a:lnTo>
                <a:lnTo>
                  <a:pt x="1029692" y="892261"/>
                </a:lnTo>
                <a:lnTo>
                  <a:pt x="0" y="89226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6" name="Freeform 26"/>
          <p:cNvSpPr/>
          <p:nvPr/>
        </p:nvSpPr>
        <p:spPr>
          <a:xfrm>
            <a:off x="7092538" y="8165613"/>
            <a:ext cx="724731" cy="1065909"/>
          </a:xfrm>
          <a:custGeom>
            <a:avLst/>
            <a:gdLst/>
            <a:ahLst/>
            <a:cxnLst/>
            <a:rect l="l" t="t" r="r" b="b"/>
            <a:pathLst>
              <a:path w="724731" h="1065909">
                <a:moveTo>
                  <a:pt x="0" y="0"/>
                </a:moveTo>
                <a:lnTo>
                  <a:pt x="724731" y="0"/>
                </a:lnTo>
                <a:lnTo>
                  <a:pt x="724731" y="1065908"/>
                </a:lnTo>
                <a:lnTo>
                  <a:pt x="0" y="106590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7" name="Freeform 27"/>
          <p:cNvSpPr/>
          <p:nvPr/>
        </p:nvSpPr>
        <p:spPr>
          <a:xfrm>
            <a:off x="10446245" y="814378"/>
            <a:ext cx="1000866" cy="988796"/>
          </a:xfrm>
          <a:custGeom>
            <a:avLst/>
            <a:gdLst/>
            <a:ahLst/>
            <a:cxnLst/>
            <a:rect l="l" t="t" r="r" b="b"/>
            <a:pathLst>
              <a:path w="1000866" h="988796">
                <a:moveTo>
                  <a:pt x="0" y="0"/>
                </a:moveTo>
                <a:lnTo>
                  <a:pt x="1000866" y="0"/>
                </a:lnTo>
                <a:lnTo>
                  <a:pt x="1000866" y="988796"/>
                </a:lnTo>
                <a:lnTo>
                  <a:pt x="0" y="98879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8" name="TextBox 28"/>
          <p:cNvSpPr txBox="1"/>
          <p:nvPr/>
        </p:nvSpPr>
        <p:spPr>
          <a:xfrm>
            <a:off x="10375943" y="5126706"/>
            <a:ext cx="5476725" cy="1164871"/>
          </a:xfrm>
          <a:prstGeom prst="rect">
            <a:avLst/>
          </a:prstGeom>
        </p:spPr>
        <p:txBody>
          <a:bodyPr lIns="0" tIns="0" rIns="0" bIns="0" rtlCol="0" anchor="t">
            <a:spAutoFit/>
          </a:bodyPr>
          <a:lstStyle/>
          <a:p>
            <a:pPr algn="ctr">
              <a:lnSpc>
                <a:spcPts val="3069"/>
              </a:lnSpc>
            </a:pPr>
            <a:r>
              <a:rPr lang="en-US" sz="2400" b="1" dirty="0">
                <a:solidFill>
                  <a:schemeClr val="tx2"/>
                </a:solidFill>
                <a:effectLst>
                  <a:outerShdw blurRad="38100" dist="38100" dir="2700000" algn="tl">
                    <a:srgbClr val="000000">
                      <a:alpha val="43137"/>
                    </a:srgbClr>
                  </a:outerShdw>
                </a:effectLst>
                <a:latin typeface="Comic Sans MS" panose="030F0702030302020204" pitchFamily="66" charset="0"/>
                <a:ea typeface="Open Sauce Bold"/>
                <a:cs typeface="Open Sauce Bold"/>
                <a:sym typeface="Open Sauce Bold"/>
              </a:rPr>
              <a:t>PRESTACIÓN DE SERVICIOS</a:t>
            </a:r>
          </a:p>
          <a:p>
            <a:pPr algn="ctr">
              <a:lnSpc>
                <a:spcPts val="3069"/>
              </a:lnSpc>
            </a:pPr>
            <a:endParaRPr lang="en-US" sz="2400" b="1" dirty="0">
              <a:solidFill>
                <a:schemeClr val="tx2"/>
              </a:solidFill>
              <a:effectLst>
                <a:outerShdw blurRad="38100" dist="38100" dir="2700000" algn="tl">
                  <a:srgbClr val="000000">
                    <a:alpha val="43137"/>
                  </a:srgbClr>
                </a:outerShdw>
              </a:effectLst>
              <a:latin typeface="Comic Sans MS" panose="030F0702030302020204" pitchFamily="66" charset="0"/>
              <a:ea typeface="Open Sauce Bold"/>
              <a:cs typeface="Open Sauce Bold"/>
              <a:sym typeface="Open Sauce Bold"/>
            </a:endParaRPr>
          </a:p>
          <a:p>
            <a:pPr algn="ctr">
              <a:lnSpc>
                <a:spcPts val="3069"/>
              </a:lnSpc>
            </a:pPr>
            <a:endParaRPr lang="en-US" sz="2400" b="1" dirty="0">
              <a:solidFill>
                <a:schemeClr val="tx2"/>
              </a:solidFill>
              <a:effectLst>
                <a:outerShdw blurRad="38100" dist="38100" dir="2700000" algn="tl">
                  <a:srgbClr val="000000">
                    <a:alpha val="43137"/>
                  </a:srgbClr>
                </a:outerShdw>
              </a:effectLst>
              <a:latin typeface="Comic Sans MS" panose="030F0702030302020204" pitchFamily="66" charset="0"/>
              <a:ea typeface="Open Sauce Bold"/>
              <a:cs typeface="Open Sauce Bold"/>
              <a:sym typeface="Open Sauce Bold"/>
            </a:endParaRPr>
          </a:p>
        </p:txBody>
      </p:sp>
      <p:sp>
        <p:nvSpPr>
          <p:cNvPr id="29" name="TextBox 29"/>
          <p:cNvSpPr txBox="1"/>
          <p:nvPr/>
        </p:nvSpPr>
        <p:spPr>
          <a:xfrm>
            <a:off x="12033950" y="1060372"/>
            <a:ext cx="2732632" cy="390855"/>
          </a:xfrm>
          <a:prstGeom prst="rect">
            <a:avLst/>
          </a:prstGeom>
        </p:spPr>
        <p:txBody>
          <a:bodyPr lIns="0" tIns="0" rIns="0" bIns="0" rtlCol="0" anchor="t">
            <a:spAutoFit/>
          </a:bodyPr>
          <a:lstStyle/>
          <a:p>
            <a:pPr algn="ctr">
              <a:lnSpc>
                <a:spcPts val="3231"/>
              </a:lnSpc>
            </a:pPr>
            <a:r>
              <a:rPr lang="en-US" sz="2400" b="1" spc="229" dirty="0">
                <a:solidFill>
                  <a:schemeClr val="tx2"/>
                </a:solidFill>
                <a:effectLst>
                  <a:outerShdw blurRad="38100" dist="38100" dir="2700000" algn="tl">
                    <a:srgbClr val="000000">
                      <a:alpha val="43137"/>
                    </a:srgbClr>
                  </a:outerShdw>
                </a:effectLst>
                <a:latin typeface="Comic Sans MS" panose="030F0702030302020204" pitchFamily="66" charset="0"/>
                <a:ea typeface="Open Sauce Bold"/>
                <a:cs typeface="Open Sauce Bold"/>
                <a:sym typeface="Open Sauce Bold"/>
              </a:rPr>
              <a:t>SALIDA</a:t>
            </a:r>
          </a:p>
        </p:txBody>
      </p:sp>
      <p:sp>
        <p:nvSpPr>
          <p:cNvPr id="30" name="TextBox 30"/>
          <p:cNvSpPr txBox="1"/>
          <p:nvPr/>
        </p:nvSpPr>
        <p:spPr>
          <a:xfrm rot="19826326">
            <a:off x="979697" y="2771221"/>
            <a:ext cx="9253192" cy="721608"/>
          </a:xfrm>
          <a:prstGeom prst="rect">
            <a:avLst/>
          </a:prstGeom>
        </p:spPr>
        <p:txBody>
          <a:bodyPr wrap="square" lIns="0" tIns="0" rIns="0" bIns="0" rtlCol="0" anchor="t">
            <a:spAutoFit/>
          </a:bodyPr>
          <a:lstStyle/>
          <a:p>
            <a:pPr algn="l">
              <a:lnSpc>
                <a:spcPts val="5628"/>
              </a:lnSpc>
            </a:pPr>
            <a:r>
              <a:rPr lang="en-US" sz="5684" b="1" dirty="0">
                <a:solidFill>
                  <a:schemeClr val="tx2"/>
                </a:solidFill>
                <a:effectLst>
                  <a:outerShdw blurRad="38100" dist="38100" dir="2700000" algn="tl">
                    <a:srgbClr val="000000">
                      <a:alpha val="43137"/>
                    </a:srgbClr>
                  </a:outerShdw>
                </a:effectLst>
                <a:latin typeface="Comic Sans MS" panose="030F0702030302020204" pitchFamily="66" charset="0"/>
                <a:ea typeface="Codec Pro ExtraBold"/>
                <a:cs typeface="Codec Pro ExtraBold"/>
                <a:sym typeface="Codec Pro ExtraBold"/>
              </a:rPr>
              <a:t>MODELO DE ATENCIÓN</a:t>
            </a:r>
          </a:p>
        </p:txBody>
      </p:sp>
      <p:sp>
        <p:nvSpPr>
          <p:cNvPr id="31" name="TextBox 31"/>
          <p:cNvSpPr txBox="1"/>
          <p:nvPr/>
        </p:nvSpPr>
        <p:spPr>
          <a:xfrm>
            <a:off x="844479" y="6527720"/>
            <a:ext cx="5022921" cy="3549498"/>
          </a:xfrm>
          <a:prstGeom prst="rect">
            <a:avLst/>
          </a:prstGeom>
        </p:spPr>
        <p:txBody>
          <a:bodyPr wrap="square" lIns="0" tIns="0" rIns="0" bIns="0" rtlCol="0" anchor="t">
            <a:spAutoFit/>
          </a:bodyPr>
          <a:lstStyle/>
          <a:p>
            <a:pPr algn="just">
              <a:lnSpc>
                <a:spcPts val="2545"/>
              </a:lnSpc>
            </a:pPr>
            <a:r>
              <a:rPr lang="es-CO" sz="3200" dirty="0">
                <a:solidFill>
                  <a:srgbClr val="231F20"/>
                </a:solidFill>
                <a:latin typeface="Comic Sans MS" panose="030F0702030302020204" pitchFamily="66" charset="0"/>
                <a:ea typeface="Open Sauce"/>
                <a:cs typeface="Open Sauce"/>
                <a:sym typeface="Open Sauce"/>
              </a:rPr>
              <a:t>El Modelo de Atención en la Clínica Emperatriz S.A.S está basado en la secuencia lógica que un paciente sigue para ser atendido en la institución, desde su contacto inicial hasta el egreso y su seguimiento posterior.</a:t>
            </a:r>
          </a:p>
          <a:p>
            <a:pPr algn="just">
              <a:lnSpc>
                <a:spcPts val="2545"/>
              </a:lnSpc>
            </a:pPr>
            <a:r>
              <a:rPr lang="es-CO" sz="3200" dirty="0">
                <a:solidFill>
                  <a:srgbClr val="231F20"/>
                </a:solidFill>
                <a:latin typeface="Comic Sans MS" panose="030F0702030302020204" pitchFamily="66" charset="0"/>
                <a:ea typeface="Open Sauce"/>
                <a:cs typeface="Open Sauce"/>
                <a:sym typeface="Open Sauce"/>
              </a:rPr>
              <a:t> </a:t>
            </a:r>
          </a:p>
          <a:p>
            <a:pPr algn="just">
              <a:lnSpc>
                <a:spcPts val="2545"/>
              </a:lnSpc>
            </a:pPr>
            <a:endParaRPr lang="es-CO" sz="3200" dirty="0">
              <a:solidFill>
                <a:srgbClr val="231F20"/>
              </a:solidFill>
              <a:latin typeface="Comic Sans MS" panose="030F0702030302020204" pitchFamily="66" charset="0"/>
              <a:ea typeface="Open Sauce"/>
              <a:cs typeface="Open Sauce"/>
              <a:sym typeface="Open Sauce"/>
            </a:endParaRPr>
          </a:p>
        </p:txBody>
      </p:sp>
      <p:sp>
        <p:nvSpPr>
          <p:cNvPr id="32" name="TextBox 32"/>
          <p:cNvSpPr txBox="1"/>
          <p:nvPr/>
        </p:nvSpPr>
        <p:spPr>
          <a:xfrm>
            <a:off x="11730241" y="2207710"/>
            <a:ext cx="6170390" cy="2231380"/>
          </a:xfrm>
          <a:prstGeom prst="rect">
            <a:avLst/>
          </a:prstGeom>
        </p:spPr>
        <p:txBody>
          <a:bodyPr lIns="0" tIns="0" rIns="0" bIns="0" rtlCol="0" anchor="t">
            <a:spAutoFit/>
          </a:bodyPr>
          <a:lstStyle/>
          <a:p>
            <a:pPr marL="453392" lvl="1" indent="-226696" algn="l">
              <a:lnSpc>
                <a:spcPts val="2898"/>
              </a:lnSpc>
              <a:buFont typeface="Arial"/>
              <a:buChar char="•"/>
            </a:pPr>
            <a:r>
              <a:rPr lang="es-CO" sz="2800" dirty="0">
                <a:solidFill>
                  <a:srgbClr val="231F20"/>
                </a:solidFill>
                <a:latin typeface="Comic Sans MS" panose="030F0702030302020204" pitchFamily="66" charset="0"/>
                <a:ea typeface="Open Sauce"/>
                <a:cs typeface="Open Sauce"/>
                <a:sym typeface="Open Sauce"/>
              </a:rPr>
              <a:t>Facturación de servicios prestados.</a:t>
            </a:r>
          </a:p>
          <a:p>
            <a:pPr marL="453392" lvl="1" indent="-226696" algn="l">
              <a:lnSpc>
                <a:spcPts val="2898"/>
              </a:lnSpc>
              <a:buFont typeface="Arial"/>
              <a:buChar char="•"/>
            </a:pPr>
            <a:r>
              <a:rPr lang="es-CO" sz="2800" dirty="0">
                <a:solidFill>
                  <a:srgbClr val="231F20"/>
                </a:solidFill>
                <a:latin typeface="Comic Sans MS" panose="030F0702030302020204" pitchFamily="66" charset="0"/>
                <a:ea typeface="Open Sauce"/>
                <a:cs typeface="Open Sauce"/>
                <a:sym typeface="Open Sauce"/>
              </a:rPr>
              <a:t>Medición de satisfacción</a:t>
            </a:r>
          </a:p>
          <a:p>
            <a:pPr marL="453392" lvl="1" indent="-226696" algn="l">
              <a:lnSpc>
                <a:spcPts val="2898"/>
              </a:lnSpc>
              <a:buFont typeface="Arial"/>
              <a:buChar char="•"/>
            </a:pPr>
            <a:r>
              <a:rPr lang="es-CO" sz="2800" dirty="0">
                <a:solidFill>
                  <a:srgbClr val="231F20"/>
                </a:solidFill>
                <a:latin typeface="Comic Sans MS" panose="030F0702030302020204" pitchFamily="66" charset="0"/>
                <a:ea typeface="Open Sauce"/>
                <a:cs typeface="Open Sauce"/>
                <a:sym typeface="Open Sauce"/>
              </a:rPr>
              <a:t>Seguimiento posterior a egreso (Cirugía ambulatoria/hospitalaria).</a:t>
            </a:r>
          </a:p>
          <a:p>
            <a:pPr algn="l">
              <a:lnSpc>
                <a:spcPts val="2898"/>
              </a:lnSpc>
            </a:pPr>
            <a:endParaRPr lang="es-CO" sz="2800" dirty="0">
              <a:solidFill>
                <a:srgbClr val="231F20"/>
              </a:solidFill>
              <a:latin typeface="Comic Sans MS" panose="030F0702030302020204" pitchFamily="66" charset="0"/>
              <a:ea typeface="Open Sauce"/>
              <a:cs typeface="Open Sauce"/>
              <a:sym typeface="Open Sauce"/>
            </a:endParaRPr>
          </a:p>
        </p:txBody>
      </p:sp>
      <p:sp>
        <p:nvSpPr>
          <p:cNvPr id="33" name="TextBox 33"/>
          <p:cNvSpPr txBox="1"/>
          <p:nvPr/>
        </p:nvSpPr>
        <p:spPr>
          <a:xfrm>
            <a:off x="11730241" y="6306130"/>
            <a:ext cx="6170390" cy="1859483"/>
          </a:xfrm>
          <a:prstGeom prst="rect">
            <a:avLst/>
          </a:prstGeom>
        </p:spPr>
        <p:txBody>
          <a:bodyPr lIns="0" tIns="0" rIns="0" bIns="0" rtlCol="0" anchor="t">
            <a:spAutoFit/>
          </a:bodyPr>
          <a:lstStyle/>
          <a:p>
            <a:pPr marL="453392" lvl="1" indent="-226696" algn="l">
              <a:lnSpc>
                <a:spcPts val="2898"/>
              </a:lnSpc>
              <a:buFont typeface="Arial"/>
              <a:buChar char="•"/>
            </a:pPr>
            <a:r>
              <a:rPr lang="es-CO" sz="2800" dirty="0">
                <a:solidFill>
                  <a:srgbClr val="231F20"/>
                </a:solidFill>
                <a:latin typeface="Comic Sans MS" panose="030F0702030302020204" pitchFamily="66" charset="0"/>
                <a:ea typeface="Open Sauce"/>
                <a:cs typeface="Open Sauce"/>
                <a:sym typeface="Open Sauce"/>
              </a:rPr>
              <a:t>Consulta externa especializada.</a:t>
            </a:r>
          </a:p>
          <a:p>
            <a:pPr marL="453392" lvl="1" indent="-226696" algn="l">
              <a:lnSpc>
                <a:spcPts val="2898"/>
              </a:lnSpc>
              <a:buFont typeface="Arial"/>
              <a:buChar char="•"/>
            </a:pPr>
            <a:r>
              <a:rPr lang="es-CO" sz="2800" dirty="0">
                <a:solidFill>
                  <a:srgbClr val="231F20"/>
                </a:solidFill>
                <a:latin typeface="Comic Sans MS" panose="030F0702030302020204" pitchFamily="66" charset="0"/>
                <a:ea typeface="Open Sauce"/>
                <a:cs typeface="Open Sauce"/>
                <a:sym typeface="Open Sauce"/>
              </a:rPr>
              <a:t>Apoyo diagnóstico</a:t>
            </a:r>
          </a:p>
          <a:p>
            <a:pPr marL="453392" lvl="1" indent="-226696" algn="l">
              <a:lnSpc>
                <a:spcPts val="2898"/>
              </a:lnSpc>
              <a:buFont typeface="Arial"/>
              <a:buChar char="•"/>
            </a:pPr>
            <a:r>
              <a:rPr lang="es-CO" sz="2800" dirty="0">
                <a:solidFill>
                  <a:srgbClr val="231F20"/>
                </a:solidFill>
                <a:latin typeface="Comic Sans MS" panose="030F0702030302020204" pitchFamily="66" charset="0"/>
                <a:ea typeface="Open Sauce"/>
                <a:cs typeface="Open Sauce"/>
                <a:sym typeface="Open Sauce"/>
              </a:rPr>
              <a:t>Cirugía</a:t>
            </a:r>
          </a:p>
          <a:p>
            <a:pPr marL="453392" lvl="1" indent="-226696" algn="l">
              <a:lnSpc>
                <a:spcPts val="2898"/>
              </a:lnSpc>
              <a:buFont typeface="Arial"/>
              <a:buChar char="•"/>
            </a:pPr>
            <a:r>
              <a:rPr lang="es-CO" sz="2800" dirty="0">
                <a:solidFill>
                  <a:srgbClr val="231F20"/>
                </a:solidFill>
                <a:latin typeface="Comic Sans MS" panose="030F0702030302020204" pitchFamily="66" charset="0"/>
                <a:ea typeface="Open Sauce"/>
                <a:cs typeface="Open Sauce"/>
                <a:sym typeface="Open Sauce"/>
              </a:rPr>
              <a:t>Servicio Farmacéutico</a:t>
            </a:r>
          </a:p>
          <a:p>
            <a:pPr marL="453392" lvl="1" indent="-226696" algn="l">
              <a:lnSpc>
                <a:spcPts val="2898"/>
              </a:lnSpc>
              <a:buFont typeface="Arial"/>
              <a:buChar char="•"/>
            </a:pPr>
            <a:r>
              <a:rPr lang="es-CO" sz="2800" dirty="0">
                <a:solidFill>
                  <a:srgbClr val="231F20"/>
                </a:solidFill>
                <a:latin typeface="Comic Sans MS" panose="030F0702030302020204" pitchFamily="66" charset="0"/>
                <a:ea typeface="Open Sauce"/>
                <a:cs typeface="Open Sauce"/>
                <a:sym typeface="Open Sauce"/>
              </a:rPr>
              <a:t>Esterilización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457199" y="796350"/>
            <a:ext cx="17302392" cy="885435"/>
          </a:xfrm>
          <a:prstGeom prst="rect">
            <a:avLst/>
          </a:prstGeom>
        </p:spPr>
        <p:txBody>
          <a:bodyPr wrap="square" lIns="0" tIns="0" rIns="0" bIns="0" rtlCol="0" anchor="t">
            <a:spAutoFit/>
          </a:bodyPr>
          <a:lstStyle/>
          <a:p>
            <a:pPr marL="0" lvl="0" indent="0" algn="ctr">
              <a:lnSpc>
                <a:spcPts val="7583"/>
              </a:lnSpc>
              <a:spcBef>
                <a:spcPct val="0"/>
              </a:spcBef>
            </a:pPr>
            <a:r>
              <a:rPr lang="en-US" sz="4800" b="1" dirty="0">
                <a:solidFill>
                  <a:schemeClr val="tx2"/>
                </a:solidFill>
                <a:effectLst>
                  <a:outerShdw blurRad="38100" dist="38100" dir="2700000" algn="tl">
                    <a:srgbClr val="000000">
                      <a:alpha val="43137"/>
                    </a:srgbClr>
                  </a:outerShdw>
                </a:effectLst>
                <a:latin typeface="Comic Sans MS" panose="030F0702030302020204" pitchFamily="66" charset="0"/>
                <a:ea typeface="Codec Pro ExtraBold"/>
                <a:cs typeface="Codec Pro ExtraBold"/>
                <a:sym typeface="Codec Pro ExtraBold"/>
              </a:rPr>
              <a:t>POLÍTICA DE SEGURIDAD Y SALUD EN EL TRABAJO</a:t>
            </a:r>
          </a:p>
        </p:txBody>
      </p:sp>
      <p:sp>
        <p:nvSpPr>
          <p:cNvPr id="4" name="TextBox 4"/>
          <p:cNvSpPr txBox="1"/>
          <p:nvPr/>
        </p:nvSpPr>
        <p:spPr>
          <a:xfrm>
            <a:off x="5943600" y="2171699"/>
            <a:ext cx="11277600" cy="7822975"/>
          </a:xfrm>
          <a:prstGeom prst="rect">
            <a:avLst/>
          </a:prstGeom>
        </p:spPr>
        <p:txBody>
          <a:bodyPr wrap="square" lIns="0" tIns="0" rIns="0" bIns="0" rtlCol="0" anchor="t">
            <a:spAutoFit/>
          </a:bodyPr>
          <a:lstStyle/>
          <a:p>
            <a:pPr algn="just">
              <a:lnSpc>
                <a:spcPts val="3621"/>
              </a:lnSpc>
              <a:spcBef>
                <a:spcPct val="0"/>
              </a:spcBef>
            </a:pPr>
            <a:r>
              <a:rPr lang="es-CO" sz="2800" dirty="0">
                <a:solidFill>
                  <a:srgbClr val="231F20"/>
                </a:solidFill>
                <a:latin typeface="Comic Sans MS" panose="030F0702030302020204" pitchFamily="66" charset="0"/>
                <a:ea typeface="Open Sauce"/>
                <a:cs typeface="Open Sauce"/>
                <a:sym typeface="Open Sauce"/>
              </a:rPr>
              <a:t>Es política de la Clínica Emperatriz, en sus procesos de prestación de servicios de salud, reconocer la importancia del capital humano y comprometerse al más alto nivel de la organización con la implementación y mejoramiento continuo a través del Sistema de Gestión de Seguridad y Salud en el Trabajo, el cual va encaminado a promover y mantener el bienestar físico, mental y social de los trabajadores sin importar su forma de contratación y demás partes interesadas, ofreciendo lugares de trabajo seguros y adecuados. </a:t>
            </a:r>
          </a:p>
          <a:p>
            <a:pPr algn="just">
              <a:lnSpc>
                <a:spcPts val="3621"/>
              </a:lnSpc>
              <a:spcBef>
                <a:spcPct val="0"/>
              </a:spcBef>
            </a:pPr>
            <a:endParaRPr lang="es-CO" sz="2800" dirty="0">
              <a:solidFill>
                <a:srgbClr val="231F20"/>
              </a:solidFill>
              <a:latin typeface="Comic Sans MS" panose="030F0702030302020204" pitchFamily="66" charset="0"/>
              <a:ea typeface="Open Sauce"/>
              <a:cs typeface="Open Sauce"/>
              <a:sym typeface="Open Sauce"/>
            </a:endParaRPr>
          </a:p>
          <a:p>
            <a:pPr algn="just">
              <a:lnSpc>
                <a:spcPts val="3621"/>
              </a:lnSpc>
              <a:spcBef>
                <a:spcPct val="0"/>
              </a:spcBef>
            </a:pPr>
            <a:r>
              <a:rPr lang="es-CO" sz="2800" b="1" dirty="0">
                <a:solidFill>
                  <a:schemeClr val="tx2"/>
                </a:solidFill>
                <a:effectLst>
                  <a:outerShdw blurRad="38100" dist="38100" dir="2700000" algn="tl">
                    <a:srgbClr val="000000">
                      <a:alpha val="43137"/>
                    </a:srgbClr>
                  </a:outerShdw>
                </a:effectLst>
                <a:latin typeface="Comic Sans MS" panose="030F0702030302020204" pitchFamily="66" charset="0"/>
                <a:ea typeface="Open Sauce Bold"/>
                <a:cs typeface="Open Sauce Bold"/>
                <a:sym typeface="Open Sauce Bold"/>
              </a:rPr>
              <a:t>QUE ES SST?</a:t>
            </a:r>
            <a:r>
              <a:rPr lang="es-CO" sz="2800" b="1" dirty="0">
                <a:solidFill>
                  <a:schemeClr val="tx2"/>
                </a:solidFill>
                <a:effectLst>
                  <a:outerShdw blurRad="38100" dist="38100" dir="2700000" algn="tl">
                    <a:srgbClr val="000000">
                      <a:alpha val="43137"/>
                    </a:srgbClr>
                  </a:outerShdw>
                </a:effectLst>
                <a:latin typeface="Comic Sans MS" panose="030F0702030302020204" pitchFamily="66" charset="0"/>
                <a:ea typeface="Open Sauce"/>
                <a:cs typeface="Open Sauce"/>
                <a:sym typeface="Open Sauce"/>
              </a:rPr>
              <a:t> </a:t>
            </a:r>
            <a:r>
              <a:rPr lang="es-CO" sz="2800" dirty="0">
                <a:solidFill>
                  <a:srgbClr val="231F20"/>
                </a:solidFill>
                <a:latin typeface="Comic Sans MS" panose="030F0702030302020204" pitchFamily="66" charset="0"/>
                <a:ea typeface="Open Sauce"/>
                <a:cs typeface="Open Sauce"/>
                <a:sym typeface="Open Sauce"/>
              </a:rPr>
              <a:t>Disciplina que trata de la prevención de las lesiones y enfermedades causadas por las condiciones de trabajo, y de la protección y promoción de la salud de los trabajadores.</a:t>
            </a:r>
          </a:p>
          <a:p>
            <a:pPr algn="just">
              <a:lnSpc>
                <a:spcPts val="3621"/>
              </a:lnSpc>
              <a:spcBef>
                <a:spcPct val="0"/>
              </a:spcBef>
            </a:pPr>
            <a:r>
              <a:rPr lang="es-CO" sz="2800" dirty="0">
                <a:solidFill>
                  <a:srgbClr val="231F20"/>
                </a:solidFill>
                <a:latin typeface="Comic Sans MS" panose="030F0702030302020204" pitchFamily="66" charset="0"/>
                <a:ea typeface="Open Sauce"/>
                <a:cs typeface="Open Sauce"/>
                <a:sym typeface="Open Sauce"/>
              </a:rPr>
              <a:t>Tiene por objeto mejorar las condiciones y el medio ambiente de trabajo, así como la salud en el trabajo, que conlleva la promoción y el mantenimiento del bienestar físico, mental y social de los trabajadores en todas las ocupaciones.</a:t>
            </a:r>
          </a:p>
          <a:p>
            <a:pPr algn="just">
              <a:lnSpc>
                <a:spcPts val="3621"/>
              </a:lnSpc>
              <a:spcBef>
                <a:spcPct val="0"/>
              </a:spcBef>
            </a:pPr>
            <a:endParaRPr lang="es-CO" sz="2800" dirty="0">
              <a:solidFill>
                <a:srgbClr val="231F20"/>
              </a:solidFill>
              <a:latin typeface="Comic Sans MS" panose="030F0702030302020204" pitchFamily="66" charset="0"/>
              <a:ea typeface="Open Sauce"/>
              <a:cs typeface="Open Sauce"/>
              <a:sym typeface="Open Sauce"/>
            </a:endParaRPr>
          </a:p>
        </p:txBody>
      </p:sp>
      <p:pic>
        <p:nvPicPr>
          <p:cNvPr id="6" name="Imagen 5">
            <a:extLst>
              <a:ext uri="{FF2B5EF4-FFF2-40B4-BE49-F238E27FC236}">
                <a16:creationId xmlns:a16="http://schemas.microsoft.com/office/drawing/2014/main" id="{97DC0571-2B92-936F-2203-9037D9312533}"/>
              </a:ext>
            </a:extLst>
          </p:cNvPr>
          <p:cNvPicPr>
            <a:picLocks noChangeAspect="1"/>
          </p:cNvPicPr>
          <p:nvPr/>
        </p:nvPicPr>
        <p:blipFill rotWithShape="1">
          <a:blip r:embed="rId2"/>
          <a:srcRect l="18462" b="7143"/>
          <a:stretch/>
        </p:blipFill>
        <p:spPr>
          <a:xfrm>
            <a:off x="2458" y="2628899"/>
            <a:ext cx="5407742" cy="663213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Freeform 33"/>
          <p:cNvSpPr/>
          <p:nvPr/>
        </p:nvSpPr>
        <p:spPr>
          <a:xfrm>
            <a:off x="15398008" y="2676676"/>
            <a:ext cx="1498866" cy="1205944"/>
          </a:xfrm>
          <a:custGeom>
            <a:avLst/>
            <a:gdLst/>
            <a:ahLst/>
            <a:cxnLst/>
            <a:rect l="l" t="t" r="r" b="b"/>
            <a:pathLst>
              <a:path w="1498866" h="1205944">
                <a:moveTo>
                  <a:pt x="0" y="0"/>
                </a:moveTo>
                <a:lnTo>
                  <a:pt x="1498866" y="0"/>
                </a:lnTo>
                <a:lnTo>
                  <a:pt x="1498866" y="1205944"/>
                </a:lnTo>
                <a:lnTo>
                  <a:pt x="0" y="120594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4" name="Freeform 34"/>
          <p:cNvSpPr/>
          <p:nvPr/>
        </p:nvSpPr>
        <p:spPr>
          <a:xfrm>
            <a:off x="6987774" y="2605605"/>
            <a:ext cx="1408888" cy="1280807"/>
          </a:xfrm>
          <a:custGeom>
            <a:avLst/>
            <a:gdLst/>
            <a:ahLst/>
            <a:cxnLst/>
            <a:rect l="l" t="t" r="r" b="b"/>
            <a:pathLst>
              <a:path w="1408888" h="1280807">
                <a:moveTo>
                  <a:pt x="0" y="0"/>
                </a:moveTo>
                <a:lnTo>
                  <a:pt x="1408888" y="0"/>
                </a:lnTo>
                <a:lnTo>
                  <a:pt x="1408888" y="1280807"/>
                </a:lnTo>
                <a:lnTo>
                  <a:pt x="0" y="128080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5" name="Freeform 35"/>
          <p:cNvSpPr/>
          <p:nvPr/>
        </p:nvSpPr>
        <p:spPr>
          <a:xfrm>
            <a:off x="6927575" y="7587964"/>
            <a:ext cx="1469087" cy="1268924"/>
          </a:xfrm>
          <a:custGeom>
            <a:avLst/>
            <a:gdLst/>
            <a:ahLst/>
            <a:cxnLst/>
            <a:rect l="l" t="t" r="r" b="b"/>
            <a:pathLst>
              <a:path w="1469087" h="1268924">
                <a:moveTo>
                  <a:pt x="0" y="0"/>
                </a:moveTo>
                <a:lnTo>
                  <a:pt x="1469087" y="0"/>
                </a:lnTo>
                <a:lnTo>
                  <a:pt x="1469087" y="1268924"/>
                </a:lnTo>
                <a:lnTo>
                  <a:pt x="0" y="126892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39" name="TextBox 39"/>
          <p:cNvSpPr txBox="1"/>
          <p:nvPr/>
        </p:nvSpPr>
        <p:spPr>
          <a:xfrm>
            <a:off x="2572980" y="426296"/>
            <a:ext cx="13031700" cy="955005"/>
          </a:xfrm>
          <a:prstGeom prst="rect">
            <a:avLst/>
          </a:prstGeom>
        </p:spPr>
        <p:txBody>
          <a:bodyPr lIns="0" tIns="0" rIns="0" bIns="0" rtlCol="0" anchor="t">
            <a:spAutoFit/>
          </a:bodyPr>
          <a:lstStyle/>
          <a:p>
            <a:pPr marL="0" lvl="0" indent="0" algn="ctr">
              <a:lnSpc>
                <a:spcPts val="7956"/>
              </a:lnSpc>
              <a:spcBef>
                <a:spcPct val="0"/>
              </a:spcBef>
            </a:pPr>
            <a:r>
              <a:rPr lang="en-US" sz="5765" b="1" dirty="0">
                <a:solidFill>
                  <a:schemeClr val="tx2"/>
                </a:solidFill>
                <a:effectLst>
                  <a:outerShdw blurRad="38100" dist="38100" dir="2700000" algn="tl">
                    <a:srgbClr val="000000">
                      <a:alpha val="43137"/>
                    </a:srgbClr>
                  </a:outerShdw>
                </a:effectLst>
                <a:latin typeface="Comic Sans MS" panose="030F0702030302020204" pitchFamily="66" charset="0"/>
                <a:ea typeface="Codec Pro ExtraBold"/>
                <a:cs typeface="Codec Pro ExtraBold"/>
                <a:sym typeface="Codec Pro ExtraBold"/>
              </a:rPr>
              <a:t>O</a:t>
            </a:r>
            <a:r>
              <a:rPr lang="en-US" sz="5765" b="1" u="none" dirty="0">
                <a:solidFill>
                  <a:schemeClr val="tx2"/>
                </a:solidFill>
                <a:effectLst>
                  <a:outerShdw blurRad="38100" dist="38100" dir="2700000" algn="tl">
                    <a:srgbClr val="000000">
                      <a:alpha val="43137"/>
                    </a:srgbClr>
                  </a:outerShdw>
                </a:effectLst>
                <a:latin typeface="Comic Sans MS" panose="030F0702030302020204" pitchFamily="66" charset="0"/>
                <a:ea typeface="Codec Pro ExtraBold"/>
                <a:cs typeface="Codec Pro ExtraBold"/>
                <a:sym typeface="Codec Pro ExtraBold"/>
              </a:rPr>
              <a:t>BJETIVOS Y METAS DE SST</a:t>
            </a:r>
          </a:p>
        </p:txBody>
      </p:sp>
      <p:sp>
        <p:nvSpPr>
          <p:cNvPr id="40" name="TextBox 40"/>
          <p:cNvSpPr txBox="1"/>
          <p:nvPr/>
        </p:nvSpPr>
        <p:spPr>
          <a:xfrm>
            <a:off x="1457596" y="1631884"/>
            <a:ext cx="5248003" cy="423642"/>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0" tIns="0" rIns="0" bIns="0" rtlCol="0" anchor="t">
            <a:spAutoFit/>
          </a:bodyPr>
          <a:lstStyle/>
          <a:p>
            <a:pPr marL="0" lvl="0" indent="0" algn="ctr">
              <a:lnSpc>
                <a:spcPts val="3199"/>
              </a:lnSpc>
              <a:spcBef>
                <a:spcPct val="0"/>
              </a:spcBef>
            </a:pPr>
            <a:endParaRPr lang="es-CO" sz="3600" b="1" dirty="0">
              <a:solidFill>
                <a:srgbClr val="12183E"/>
              </a:solidFill>
              <a:effectLst>
                <a:outerShdw blurRad="38100" dist="38100" dir="2700000" algn="tl">
                  <a:srgbClr val="000000">
                    <a:alpha val="43137"/>
                  </a:srgbClr>
                </a:outerShdw>
              </a:effectLst>
              <a:latin typeface="Comic Sans MS" panose="030F0702030302020204" pitchFamily="66" charset="0"/>
              <a:ea typeface="Open Sauce Bold"/>
              <a:cs typeface="Open Sauce Bold"/>
              <a:sym typeface="Open Sauce Bold"/>
            </a:endParaRPr>
          </a:p>
        </p:txBody>
      </p:sp>
      <p:graphicFrame>
        <p:nvGraphicFramePr>
          <p:cNvPr id="49" name="Diagrama 48">
            <a:extLst>
              <a:ext uri="{FF2B5EF4-FFF2-40B4-BE49-F238E27FC236}">
                <a16:creationId xmlns:a16="http://schemas.microsoft.com/office/drawing/2014/main" id="{C1024C11-1702-E1F6-82F0-3011EA284159}"/>
              </a:ext>
            </a:extLst>
          </p:cNvPr>
          <p:cNvGraphicFramePr/>
          <p:nvPr>
            <p:extLst>
              <p:ext uri="{D42A27DB-BD31-4B8C-83A1-F6EECF244321}">
                <p14:modId xmlns:p14="http://schemas.microsoft.com/office/powerpoint/2010/main" val="1045456932"/>
              </p:ext>
            </p:extLst>
          </p:nvPr>
        </p:nvGraphicFramePr>
        <p:xfrm>
          <a:off x="1219200" y="1631884"/>
          <a:ext cx="15469480" cy="8128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11646</TotalTime>
  <Words>3352</Words>
  <Application>Microsoft Office PowerPoint</Application>
  <PresentationFormat>Personalizado</PresentationFormat>
  <Paragraphs>309</Paragraphs>
  <Slides>28</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28</vt:i4>
      </vt:variant>
    </vt:vector>
  </HeadingPairs>
  <TitlesOfParts>
    <vt:vector size="36" baseType="lpstr">
      <vt:lpstr>Open Sauce Bold</vt:lpstr>
      <vt:lpstr>Arial</vt:lpstr>
      <vt:lpstr>Calibri</vt:lpstr>
      <vt:lpstr>Codec Pro ExtraBold</vt:lpstr>
      <vt:lpstr>Open Sauce</vt:lpstr>
      <vt:lpstr>Comic Sans MS</vt:lpstr>
      <vt:lpstr>Wingdings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REINDUCCIÓN SST_EMPERATRIZ</dc:title>
  <dc:creator>Usuario 2</dc:creator>
  <cp:lastModifiedBy>Usuario 2</cp:lastModifiedBy>
  <cp:revision>5</cp:revision>
  <dcterms:created xsi:type="dcterms:W3CDTF">2006-08-16T00:00:00Z</dcterms:created>
  <dcterms:modified xsi:type="dcterms:W3CDTF">2026-07-24T20:00:12Z</dcterms:modified>
  <dc:identifier>DAF6KUO0nIs</dc:identifier>
</cp:coreProperties>
</file>